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75" r:id="rId10"/>
    <p:sldId id="279" r:id="rId11"/>
    <p:sldId id="273" r:id="rId12"/>
    <p:sldId id="280" r:id="rId13"/>
    <p:sldId id="281" r:id="rId14"/>
    <p:sldId id="274" r:id="rId15"/>
    <p:sldId id="276" r:id="rId16"/>
    <p:sldId id="286" r:id="rId17"/>
    <p:sldId id="284" r:id="rId18"/>
    <p:sldId id="285" r:id="rId19"/>
    <p:sldId id="283" r:id="rId20"/>
    <p:sldId id="288" r:id="rId21"/>
    <p:sldId id="287" r:id="rId22"/>
    <p:sldId id="320" r:id="rId23"/>
    <p:sldId id="265" r:id="rId24"/>
    <p:sldId id="266" r:id="rId25"/>
    <p:sldId id="267" r:id="rId26"/>
    <p:sldId id="319" r:id="rId27"/>
    <p:sldId id="302" r:id="rId28"/>
    <p:sldId id="312" r:id="rId29"/>
    <p:sldId id="313" r:id="rId30"/>
    <p:sldId id="314" r:id="rId31"/>
    <p:sldId id="268" r:id="rId32"/>
    <p:sldId id="294" r:id="rId33"/>
    <p:sldId id="297" r:id="rId34"/>
    <p:sldId id="298" r:id="rId35"/>
    <p:sldId id="289" r:id="rId36"/>
    <p:sldId id="304" r:id="rId37"/>
    <p:sldId id="293" r:id="rId38"/>
    <p:sldId id="290" r:id="rId39"/>
    <p:sldId id="305" r:id="rId40"/>
    <p:sldId id="309" r:id="rId41"/>
    <p:sldId id="311" r:id="rId42"/>
    <p:sldId id="310" r:id="rId43"/>
    <p:sldId id="291" r:id="rId44"/>
    <p:sldId id="292" r:id="rId45"/>
    <p:sldId id="296" r:id="rId46"/>
    <p:sldId id="295" r:id="rId47"/>
    <p:sldId id="269" r:id="rId48"/>
    <p:sldId id="270" r:id="rId49"/>
    <p:sldId id="315" r:id="rId50"/>
    <p:sldId id="271" r:id="rId51"/>
    <p:sldId id="272" r:id="rId52"/>
    <p:sldId id="316" r:id="rId53"/>
    <p:sldId id="317" r:id="rId54"/>
    <p:sldId id="318" r:id="rId5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D169"/>
    <a:srgbClr val="72BF3B"/>
    <a:srgbClr val="F0F9F1"/>
    <a:srgbClr val="AFDD8F"/>
    <a:srgbClr val="A7F3D0"/>
    <a:srgbClr val="89E39E"/>
    <a:srgbClr val="31CD56"/>
    <a:srgbClr val="28A745"/>
    <a:srgbClr val="008C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979" autoAdjust="0"/>
  </p:normalViewPr>
  <p:slideViewPr>
    <p:cSldViewPr snapToGrid="0">
      <p:cViewPr varScale="1">
        <p:scale>
          <a:sx n="77" d="100"/>
          <a:sy n="77" d="100"/>
        </p:scale>
        <p:origin x="91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F139B-AD32-929A-03FE-A526DBB59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920F77C-DC30-8B45-2CAF-D19B7E99FB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1224DA-2FD8-7A0F-AEEF-BB4C38F42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7B972C-7F69-99A3-9B79-758CA62F1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CA7798-185E-E96D-56F5-2144E82C8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E2EB-23EB-492C-B819-03ECF4CB6EA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9330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C97908-57D1-E0F9-F8BF-9F47A09D4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5C1E5C-A345-EC02-78EB-1A2114A153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FB4328-DA48-9BCB-BAF4-74D8EF7D9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7F13EE-C82C-E11E-798E-7A2388369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908833-5B16-638F-2260-FABE3571A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E2EB-23EB-492C-B819-03ECF4CB6E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9650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A61D71C-FB6D-A9C0-C629-550B4A1557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962530-C6C4-4E65-7AA0-CE869BD31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C2084-C3F3-6310-7720-D164D35AA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F67F72-4ABB-73C5-E929-1D2E43926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55554D-85F9-300F-9FDF-7AF01318D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E2EB-23EB-492C-B819-03ECF4CB6E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678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63BBF67D-6303-8D66-3C55-D76145F9F40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9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4381CD4-20CF-3FB5-2F74-F85FB3C87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72A74E-5F8E-54BD-262D-25EBFCFBC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0FF612-4FD7-6BA6-D3C9-850EAF01C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15D79D-00D1-9CC1-62BE-837614BDF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5482A3-184D-6B71-76C7-5D2C76B96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E2EB-23EB-492C-B819-03ECF4CB6E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3502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65F2D1-7EEE-C365-3216-1BC809F7F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A95AA0-2BD7-EEC7-4BDC-43CF9B56B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E341FE-D6E8-5C39-D7BF-CD1B4485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B832B4-6CFF-68A9-35D9-764E1D17A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65FA9F-D39F-642E-916F-B611C2C66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E2EB-23EB-492C-B819-03ECF4CB6E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4966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681F2D-4666-D4EC-FF7B-64D20BD15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3A3C54-8605-9375-8574-93F80C4787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A09C77-1A44-9DAF-E86A-B45B91FEB5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355E73-BA85-9AF9-700B-116F4CCE8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52EF22-2C8B-8357-B37C-1B8558F4C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A66A04-DF01-538E-D86E-1BEFBC752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E2EB-23EB-492C-B819-03ECF4CB6E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0415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7CE55B-8BEC-1348-20DC-29A575AE6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62DDCC-5D18-9996-82C9-0133A223D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7D54E5-E6C5-385A-E699-955544F13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5CCBE7-6249-CDB7-7A3C-F5FABDFE9C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C98DA70-1F58-EBC0-25C0-C90A827047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704EAE-DE55-E20D-DE3E-695DDBCF3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475D057-29B9-24E6-972C-7F400B3A3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90686A-96CF-1E79-80D0-FCE9300B2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E2EB-23EB-492C-B819-03ECF4CB6E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731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049E9E-011F-5055-B61D-C399D10C5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70D1877-777A-4DD8-6165-9FE6AFAEF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EC5019-B5F6-3DFF-B931-70C8EB797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65C269-CEEC-7A08-880F-4AFB59C0D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E2EB-23EB-492C-B819-03ECF4CB6E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627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53BD9AA-B122-3F58-684B-3744EBB20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CF40F35-A7D8-EF0D-D58C-BB00899AA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24EF0B-9877-13FB-51C9-D557A4E0E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E2EB-23EB-492C-B819-03ECF4CB6E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943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C8250F-56AB-2062-A197-2D547904F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C2A9D0-8371-6BD3-44B7-D4CA1F3CE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1C461D-9C21-A26D-7421-300D72EF4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35D615-CE49-BE1E-7543-D90358757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C6F9B0-C406-468C-227D-1AF4AAC80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B50596-C297-08E9-B62C-D7D98684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E2EB-23EB-492C-B819-03ECF4CB6E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14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5B38E-9B17-73FE-C29D-4AD932EC4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862CCEA-FF4A-FACA-EDCF-936F8D92C9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93AC9DE-9B02-ECAC-255D-89E666C4AE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90DEF0-9BEB-6E8D-4FC3-5118B93F2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B31154-6DE6-FFEF-773C-57B0FC7C8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D00A9B-B9F3-EC1F-D902-A83AED973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E2EB-23EB-492C-B819-03ECF4CB6E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627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A0F17CE-2F4D-3589-0722-15A9869BD19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9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F5BDECA-6A66-D633-EC94-57AF67B01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0D6466-0DD9-0CD2-CBDB-22CAA8B0B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F01014-3CB5-EB35-C595-8CF168B8DB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DC51E7-8A09-415D-BF8E-F0C422B387B6}" type="datetimeFigureOut">
              <a:rPr lang="ko-KR" altLang="en-US" smtClean="0"/>
              <a:t>2025-02-16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7D39E4-1EE0-B5CA-03B7-676FBA2CC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C98D75-177E-FD07-BCCC-426F1EEFA8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7E2EB-23EB-492C-B819-03ECF4CB6E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90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35.png"/><Relationship Id="rId4" Type="http://schemas.openxmlformats.org/officeDocument/2006/relationships/image" Target="../media/image9.png"/><Relationship Id="rId9" Type="http://schemas.microsoft.com/office/2007/relationships/hdphoto" Target="../media/hdphoto5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12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7B658B4-A274-1BF5-9FDB-6EF860F7C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9572" y1="62357" x2="64184" y2="65019"/>
                        <a14:foregroundMark x1="52932" y1="52015" x2="44453" y2="703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133" t="34814" r="26073" b="10445"/>
          <a:stretch/>
        </p:blipFill>
        <p:spPr>
          <a:xfrm flipH="1">
            <a:off x="7965440" y="0"/>
            <a:ext cx="4226560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D0E9DC8-E7D8-BAAA-7DBD-F27433297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161" y="1505992"/>
            <a:ext cx="5236040" cy="3846016"/>
          </a:xfrm>
          <a:prstGeom prst="round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CBFDBB-43CE-9A53-705E-6BD69B602035}"/>
              </a:ext>
            </a:extLst>
          </p:cNvPr>
          <p:cNvSpPr txBox="1"/>
          <p:nvPr/>
        </p:nvSpPr>
        <p:spPr>
          <a:xfrm>
            <a:off x="751840" y="1223806"/>
            <a:ext cx="5140960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함께 달리는 즐거움</a:t>
            </a:r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러너들을 위한 최고의 커뮤니티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4FF5614-68B8-7EB6-5FBE-D0D31C81E1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974373"/>
              </p:ext>
            </p:extLst>
          </p:nvPr>
        </p:nvGraphicFramePr>
        <p:xfrm>
          <a:off x="106556" y="5282168"/>
          <a:ext cx="4226560" cy="149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0782">
                  <a:extLst>
                    <a:ext uri="{9D8B030D-6E8A-4147-A177-3AD203B41FA5}">
                      <a16:colId xmlns:a16="http://schemas.microsoft.com/office/drawing/2014/main" val="3923794644"/>
                    </a:ext>
                  </a:extLst>
                </a:gridCol>
                <a:gridCol w="2855778">
                  <a:extLst>
                    <a:ext uri="{9D8B030D-6E8A-4147-A177-3AD203B41FA5}">
                      <a16:colId xmlns:a16="http://schemas.microsoft.com/office/drawing/2014/main" val="2151001278"/>
                    </a:ext>
                  </a:extLst>
                </a:gridCol>
              </a:tblGrid>
              <a:tr h="2692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팀장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2BF3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이지해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421731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팀원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2BF3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이수빈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4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최호철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허유진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82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프로젝트 기간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2BF3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2025-01-15 ~ 2025-01-24,</a:t>
                      </a:r>
                      <a:br>
                        <a:rPr lang="en-US" altLang="ko-KR" sz="14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2025-02-03 ~ 2025-02-14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1814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깃 허브 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2BF3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https://github.com/EZHae/run-project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279059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3FC8E97-B0AF-5271-51A3-EC75EBBC65A2}"/>
              </a:ext>
            </a:extLst>
          </p:cNvPr>
          <p:cNvSpPr txBox="1"/>
          <p:nvPr/>
        </p:nvSpPr>
        <p:spPr>
          <a:xfrm>
            <a:off x="751840" y="2271426"/>
            <a:ext cx="45212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RUNNERS </a:t>
            </a:r>
            <a:r>
              <a:rPr lang="ko-KR" altLang="en-US" sz="32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소개서</a:t>
            </a: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9E57B5B2-1CB4-1870-54D1-FF2D1B3F9369}"/>
              </a:ext>
            </a:extLst>
          </p:cNvPr>
          <p:cNvSpPr/>
          <p:nvPr/>
        </p:nvSpPr>
        <p:spPr>
          <a:xfrm>
            <a:off x="751840" y="3355337"/>
            <a:ext cx="1544320" cy="479285"/>
          </a:xfrm>
          <a:prstGeom prst="flowChartTerminator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RUNNERS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8568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E386FF-A867-D66A-05A1-A5D57E55B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5F958B9-B8F4-ED3F-157C-4FB485C1FB24}"/>
              </a:ext>
            </a:extLst>
          </p:cNvPr>
          <p:cNvSpPr/>
          <p:nvPr/>
        </p:nvSpPr>
        <p:spPr>
          <a:xfrm flipH="1">
            <a:off x="1248697" y="1147872"/>
            <a:ext cx="2853708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아이디어 회의 및 아이디어 채택</a:t>
            </a:r>
            <a:endParaRPr lang="en-US" altLang="ko-KR" sz="1600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(2025-01-15 ~ 2025-01-17)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148D7EF7-217F-8D80-3750-85FE57DDBDBF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061574D-885F-8A7C-9499-51C451DBD6C3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0414804-6DE8-23E9-FC0D-F3E58B5D8D0D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EEA8EB0F-4421-544E-66D3-657C38C6E5FF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635ECC7-4022-EED9-DC5F-178B6A228DD9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B2D56EFF-A919-1A90-91B2-E49946A9AABA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AA7244E-C538-440E-0810-DDA505C05CD6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D8B6FFB-DD59-7A00-06E4-C1CBFF52FA10}"/>
              </a:ext>
            </a:extLst>
          </p:cNvPr>
          <p:cNvCxnSpPr>
            <a:cxnSpLocks/>
            <a:endCxn id="4" idx="1"/>
          </p:cNvCxnSpPr>
          <p:nvPr/>
        </p:nvCxnSpPr>
        <p:spPr>
          <a:xfrm flipH="1">
            <a:off x="1176549" y="1424453"/>
            <a:ext cx="2835012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815F26D-6F85-2C6C-81CC-ADD1A4949503}"/>
              </a:ext>
            </a:extLst>
          </p:cNvPr>
          <p:cNvSpPr/>
          <p:nvPr/>
        </p:nvSpPr>
        <p:spPr>
          <a:xfrm flipH="1">
            <a:off x="683267" y="1177812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0762D0A6-EE60-C41D-7A7F-58CF5A7FDC9C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71F639E-C323-7A74-7627-76397521543A}"/>
              </a:ext>
            </a:extLst>
          </p:cNvPr>
          <p:cNvSpPr/>
          <p:nvPr/>
        </p:nvSpPr>
        <p:spPr>
          <a:xfrm>
            <a:off x="683267" y="5039886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F337084A-4D76-B699-74B2-43ED1911EF69}"/>
              </a:ext>
            </a:extLst>
          </p:cNvPr>
          <p:cNvSpPr/>
          <p:nvPr/>
        </p:nvSpPr>
        <p:spPr>
          <a:xfrm>
            <a:off x="683267" y="4476414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97A0B250-6082-B64D-4EC0-F79490264BAC}"/>
              </a:ext>
            </a:extLst>
          </p:cNvPr>
          <p:cNvSpPr/>
          <p:nvPr/>
        </p:nvSpPr>
        <p:spPr>
          <a:xfrm>
            <a:off x="683267" y="3912942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D2D8E87F-6E67-6E69-32EE-D6FA4F8C4B21}"/>
              </a:ext>
            </a:extLst>
          </p:cNvPr>
          <p:cNvSpPr/>
          <p:nvPr/>
        </p:nvSpPr>
        <p:spPr>
          <a:xfrm>
            <a:off x="683267" y="3351247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BC7EEE-14DD-40FA-C7ED-E8190FA21B9A}"/>
              </a:ext>
            </a:extLst>
          </p:cNvPr>
          <p:cNvSpPr txBox="1"/>
          <p:nvPr/>
        </p:nvSpPr>
        <p:spPr>
          <a:xfrm>
            <a:off x="2290467" y="1712734"/>
            <a:ext cx="8564676" cy="3328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최종 선택 이유 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러닝 커뮤니티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관심 분야와의 연관성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개발인원들의 관심과 경험이 러닝과 더욱 가까움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프로젝트에 대한 지속적인 흥미와 몰입도가 높을 것으로 예상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구인구직 사이트의 주요 기능인 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매칭 시스템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러닝 커뮤니티에서 포함 가능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러닝 커뮤니티에서도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"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창설 및 참가 신청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"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기능이 존재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기능적으로 비슷한 요소를 포함하면서도 더 큰 사용자 참여 유도 가능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 넓은 사용자층 확보 가능성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크리에이터 구인구직은 특정 직업군을 대상으로 하지만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러닝은 더 대중적인 관심사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일반 사용자부터 러닝 동호회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마라톤 참가자 등 다양한 층이 활용 가능</a:t>
            </a:r>
          </a:p>
        </p:txBody>
      </p:sp>
    </p:spTree>
    <p:extLst>
      <p:ext uri="{BB962C8B-B14F-4D97-AF65-F5344CB8AC3E}">
        <p14:creationId xmlns:p14="http://schemas.microsoft.com/office/powerpoint/2010/main" val="256763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A4F11-DBA4-7D1A-4C11-DE93D2422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02CE577-7C13-A763-94B6-1080F87027FC}"/>
              </a:ext>
            </a:extLst>
          </p:cNvPr>
          <p:cNvSpPr/>
          <p:nvPr/>
        </p:nvSpPr>
        <p:spPr>
          <a:xfrm flipH="1">
            <a:off x="85986" y="1177812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6C3831F7-6B8E-A6E7-EFA2-9C6F6A70C353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556A7EB-8D94-BE84-B78E-F1405E38D9CC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26B863D-9F69-9390-0D47-D23218E7FA7D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8F97DBD8-05AC-0A96-6598-1FC5FBB5B470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6F43A53-1ABC-CCF5-B557-BEEFB268D9AE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4E981DC7-A6C9-B3AB-5824-30832464FD72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42D652-2D7F-ECBE-D747-C769AC61B099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2DC975A-1057-1C4E-A74A-5B0693835521}"/>
              </a:ext>
            </a:extLst>
          </p:cNvPr>
          <p:cNvCxnSpPr>
            <a:cxnSpLocks/>
            <a:endCxn id="25" idx="3"/>
          </p:cNvCxnSpPr>
          <p:nvPr/>
        </p:nvCxnSpPr>
        <p:spPr>
          <a:xfrm flipH="1">
            <a:off x="1176549" y="1424453"/>
            <a:ext cx="2972664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F75FB168-0026-CA35-D31B-63D78220E439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7D9D3F6B-B800-332D-8A21-C9A409E884F5}"/>
              </a:ext>
            </a:extLst>
          </p:cNvPr>
          <p:cNvSpPr/>
          <p:nvPr/>
        </p:nvSpPr>
        <p:spPr>
          <a:xfrm>
            <a:off x="683267" y="5039886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C265258-61E5-0011-403A-003AF557D985}"/>
              </a:ext>
            </a:extLst>
          </p:cNvPr>
          <p:cNvSpPr/>
          <p:nvPr/>
        </p:nvSpPr>
        <p:spPr>
          <a:xfrm>
            <a:off x="683267" y="4476414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F66E1AED-2BE7-2779-D67A-7AEF9D01E0B9}"/>
              </a:ext>
            </a:extLst>
          </p:cNvPr>
          <p:cNvSpPr/>
          <p:nvPr/>
        </p:nvSpPr>
        <p:spPr>
          <a:xfrm>
            <a:off x="683267" y="3912942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D7AB43E5-B05E-E9F9-2BF1-84B7D46E4A21}"/>
              </a:ext>
            </a:extLst>
          </p:cNvPr>
          <p:cNvSpPr/>
          <p:nvPr/>
        </p:nvSpPr>
        <p:spPr>
          <a:xfrm>
            <a:off x="683267" y="1177812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F887EA3-F783-CFB3-7498-7B0255069106}"/>
              </a:ext>
            </a:extLst>
          </p:cNvPr>
          <p:cNvSpPr/>
          <p:nvPr/>
        </p:nvSpPr>
        <p:spPr>
          <a:xfrm flipH="1">
            <a:off x="1248696" y="1147872"/>
            <a:ext cx="3018503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</a:t>
            </a:r>
            <a: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데이터베이스 분석 및 설계</a:t>
            </a:r>
            <a:b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(2025-01-20 ~ 2025-01-21)</a:t>
            </a:r>
            <a:endParaRPr lang="ko-KR" altLang="en-US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9A8CBA9-F227-1501-69D4-A3B1D1F068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923" y="1671093"/>
            <a:ext cx="9316278" cy="50399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97325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4DA0FB-DA9C-54FE-C4A2-A6BCF03E2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B515661-4FCB-F6DD-6968-91B34ABA129E}"/>
              </a:ext>
            </a:extLst>
          </p:cNvPr>
          <p:cNvSpPr/>
          <p:nvPr/>
        </p:nvSpPr>
        <p:spPr>
          <a:xfrm flipH="1">
            <a:off x="85986" y="1177812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F426C5E2-53FD-3FF3-8B12-7EBC99D33E67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90F959C-EB41-0CDB-312C-4337FA177878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96DD9639-9B5B-11F6-3240-79C36687D27F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33E297F4-A8A6-D115-97AE-849BEF883CCF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4597032-9354-544E-2CC3-C7567F974CF2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8E760852-08CA-F316-C7A4-21309BFF08A5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E07AEBD-DDF9-0D1B-6871-732C4941C83F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03D299DA-63DB-8095-BD84-21F79A91D0A0}"/>
              </a:ext>
            </a:extLst>
          </p:cNvPr>
          <p:cNvCxnSpPr>
            <a:cxnSpLocks/>
            <a:endCxn id="25" idx="3"/>
          </p:cNvCxnSpPr>
          <p:nvPr/>
        </p:nvCxnSpPr>
        <p:spPr>
          <a:xfrm flipH="1">
            <a:off x="1176549" y="1424453"/>
            <a:ext cx="2972664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E866043-CB4B-3750-24BF-82322F374F1E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E82BFCE-4D25-7532-8393-48CD5CAE45B4}"/>
              </a:ext>
            </a:extLst>
          </p:cNvPr>
          <p:cNvSpPr/>
          <p:nvPr/>
        </p:nvSpPr>
        <p:spPr>
          <a:xfrm>
            <a:off x="683267" y="5039886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CD6BD2E-4AF9-C6A5-3870-48506F8901A6}"/>
              </a:ext>
            </a:extLst>
          </p:cNvPr>
          <p:cNvSpPr/>
          <p:nvPr/>
        </p:nvSpPr>
        <p:spPr>
          <a:xfrm>
            <a:off x="683267" y="4476414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1731DA1F-2120-94E9-DB67-2D675EA87329}"/>
              </a:ext>
            </a:extLst>
          </p:cNvPr>
          <p:cNvSpPr/>
          <p:nvPr/>
        </p:nvSpPr>
        <p:spPr>
          <a:xfrm>
            <a:off x="683267" y="3912942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CA958031-F4DA-9E9D-9A87-A85DCED4B161}"/>
              </a:ext>
            </a:extLst>
          </p:cNvPr>
          <p:cNvSpPr/>
          <p:nvPr/>
        </p:nvSpPr>
        <p:spPr>
          <a:xfrm>
            <a:off x="683267" y="1177812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F1306D9-B774-8561-7748-18E690C82AAD}"/>
              </a:ext>
            </a:extLst>
          </p:cNvPr>
          <p:cNvSpPr/>
          <p:nvPr/>
        </p:nvSpPr>
        <p:spPr>
          <a:xfrm flipH="1">
            <a:off x="1248696" y="1147872"/>
            <a:ext cx="3018503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</a:t>
            </a:r>
            <a: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데이터베이스 분석 및 설계</a:t>
            </a:r>
            <a:b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(2025-01-20 ~ 2025-01-21)</a:t>
            </a:r>
            <a:endParaRPr lang="ko-KR" altLang="en-US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52C43B4-C002-5AF2-EA4A-856B5B5D18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4326" b="35751"/>
          <a:stretch/>
        </p:blipFill>
        <p:spPr>
          <a:xfrm>
            <a:off x="1504328" y="1701035"/>
            <a:ext cx="9400805" cy="44062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23EA50E-8FA5-45CB-9DCE-20EF9276057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806" t="25777" r="36806" b="26148"/>
          <a:stretch/>
        </p:blipFill>
        <p:spPr>
          <a:xfrm>
            <a:off x="9341200" y="3922971"/>
            <a:ext cx="2167533" cy="246798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4252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81531-53A6-84F7-5D19-8F0EC2719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B0960D5-7AA8-1094-3862-9D10141BA51F}"/>
              </a:ext>
            </a:extLst>
          </p:cNvPr>
          <p:cNvSpPr/>
          <p:nvPr/>
        </p:nvSpPr>
        <p:spPr>
          <a:xfrm flipH="1">
            <a:off x="1248695" y="1148556"/>
            <a:ext cx="2438401" cy="73211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 구현</a:t>
            </a:r>
            <a:b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(2025-01-22 ~ 2025-01-24 / </a:t>
            </a:r>
            <a:b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2025-02-03 ~ 2025-02-10)</a:t>
            </a:r>
            <a:endParaRPr lang="en-US" altLang="ko-KR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9ED6F4A4-9FA1-1E88-0B06-8593EFD3B134}"/>
              </a:ext>
            </a:extLst>
          </p:cNvPr>
          <p:cNvSpPr/>
          <p:nvPr/>
        </p:nvSpPr>
        <p:spPr>
          <a:xfrm flipH="1">
            <a:off x="85986" y="1178496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A7A1C610-2D11-1CBC-28F3-EC484B416F6B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A316A80-09BD-CB3E-11DC-51BEC496B2B5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4CE6451-3A04-E252-6B98-044851BABD91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03D35C98-04F8-DC8B-E286-6CA3436427F8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4BC5814-D159-D796-938A-69D55AA8F234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FB881309-F145-C169-A64B-1068CB13938D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6E67E5F-BD88-C8D1-0A89-EC68CF15851B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D29E240-0BFD-AFBA-B1A5-F9372E30DB3A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05D66957-D483-239B-E4B7-5A79F60754B4}"/>
              </a:ext>
            </a:extLst>
          </p:cNvPr>
          <p:cNvSpPr/>
          <p:nvPr/>
        </p:nvSpPr>
        <p:spPr>
          <a:xfrm>
            <a:off x="683267" y="5039886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3499FB0-F814-1712-F7FA-B1EBF961C8B3}"/>
              </a:ext>
            </a:extLst>
          </p:cNvPr>
          <p:cNvSpPr/>
          <p:nvPr/>
        </p:nvSpPr>
        <p:spPr>
          <a:xfrm>
            <a:off x="683267" y="4476414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D01C0B76-CF4C-EA3A-3BFB-715475E76C01}"/>
              </a:ext>
            </a:extLst>
          </p:cNvPr>
          <p:cNvSpPr/>
          <p:nvPr/>
        </p:nvSpPr>
        <p:spPr>
          <a:xfrm>
            <a:off x="683267" y="1178496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320FC546-0FF4-A158-6C21-D4D5471D3104}"/>
              </a:ext>
            </a:extLst>
          </p:cNvPr>
          <p:cNvSpPr/>
          <p:nvPr/>
        </p:nvSpPr>
        <p:spPr>
          <a:xfrm>
            <a:off x="85986" y="1741968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B94CDFAF-8E34-B6D8-37A0-B30F06EBF7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5" t="10658" r="10141"/>
          <a:stretch/>
        </p:blipFill>
        <p:spPr>
          <a:xfrm>
            <a:off x="1504328" y="1843404"/>
            <a:ext cx="10133950" cy="48383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C618A92-7396-190E-1465-8D90DC0014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4" t="18940" r="14231" b="-1231"/>
          <a:stretch/>
        </p:blipFill>
        <p:spPr>
          <a:xfrm>
            <a:off x="4089584" y="4121392"/>
            <a:ext cx="3674931" cy="246609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6515AF78-461E-4BB6-9699-38893119E0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53" t="17141" r="1645" b="-5903"/>
          <a:stretch/>
        </p:blipFill>
        <p:spPr>
          <a:xfrm>
            <a:off x="6705600" y="1926304"/>
            <a:ext cx="4579353" cy="279675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8F2A669-BA0C-AFD4-E582-EF07E066CCCA}"/>
              </a:ext>
            </a:extLst>
          </p:cNvPr>
          <p:cNvCxnSpPr>
            <a:cxnSpLocks/>
            <a:endCxn id="25" idx="3"/>
          </p:cNvCxnSpPr>
          <p:nvPr/>
        </p:nvCxnSpPr>
        <p:spPr>
          <a:xfrm flipH="1">
            <a:off x="1176549" y="1425137"/>
            <a:ext cx="2323735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4767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5B077-73EF-2EB1-7949-D4AB65FD1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E2CFE07-95FE-79AB-BC15-11D386565CA1}"/>
              </a:ext>
            </a:extLst>
          </p:cNvPr>
          <p:cNvSpPr/>
          <p:nvPr/>
        </p:nvSpPr>
        <p:spPr>
          <a:xfrm flipH="1">
            <a:off x="1248695" y="1148556"/>
            <a:ext cx="2438401" cy="73211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 구현</a:t>
            </a:r>
            <a:b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(2025-01-22 ~ 2025-01-24 / </a:t>
            </a:r>
            <a:b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2025-02-03 ~ 2025-02-10)</a:t>
            </a:r>
            <a:endParaRPr lang="en-US" altLang="ko-KR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2A148DB-197E-A71B-7E88-E89D541C2124}"/>
              </a:ext>
            </a:extLst>
          </p:cNvPr>
          <p:cNvSpPr/>
          <p:nvPr/>
        </p:nvSpPr>
        <p:spPr>
          <a:xfrm flipH="1">
            <a:off x="85986" y="1178496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ACB59D65-4C93-E784-481C-117093822B7A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A6B19F0-BDBF-BF8A-0F20-5A1D987B8B1A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845F20D7-E409-E59D-F6AD-0642280E8B04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C37D3E13-83CE-FD34-DE65-3DD985DA5FC5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76207A6-B67B-FB13-0CD3-E6DE51819283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6DF40FDD-9685-DCCF-2C57-F3E1F3C7DEF5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EA624E-EC42-1E4C-4E50-52069A197194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FE52F26D-6B09-7457-31CE-2D2E30F7E25D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07A3934B-6897-CB3F-8B54-E68EC7829DE2}"/>
              </a:ext>
            </a:extLst>
          </p:cNvPr>
          <p:cNvSpPr/>
          <p:nvPr/>
        </p:nvSpPr>
        <p:spPr>
          <a:xfrm>
            <a:off x="683267" y="5039886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414686D-D6DC-BCE5-541E-12841A08ECC4}"/>
              </a:ext>
            </a:extLst>
          </p:cNvPr>
          <p:cNvSpPr/>
          <p:nvPr/>
        </p:nvSpPr>
        <p:spPr>
          <a:xfrm>
            <a:off x="683267" y="4476414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CC9B1996-8F19-4977-9C7D-66515C84B092}"/>
              </a:ext>
            </a:extLst>
          </p:cNvPr>
          <p:cNvSpPr/>
          <p:nvPr/>
        </p:nvSpPr>
        <p:spPr>
          <a:xfrm>
            <a:off x="683267" y="1178496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551CD35-CA15-7716-CC82-5ED5004F6733}"/>
              </a:ext>
            </a:extLst>
          </p:cNvPr>
          <p:cNvSpPr/>
          <p:nvPr/>
        </p:nvSpPr>
        <p:spPr>
          <a:xfrm>
            <a:off x="85986" y="1741968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53926BD-D0BB-3C2A-EC95-D021F4414D0E}"/>
              </a:ext>
            </a:extLst>
          </p:cNvPr>
          <p:cNvSpPr txBox="1"/>
          <p:nvPr/>
        </p:nvSpPr>
        <p:spPr>
          <a:xfrm>
            <a:off x="2290467" y="1832002"/>
            <a:ext cx="7091680" cy="5019225"/>
          </a:xfrm>
          <a:prstGeom prst="rect">
            <a:avLst/>
          </a:prstGeom>
          <a:noFill/>
        </p:spPr>
        <p:txBody>
          <a:bodyPr wrap="square" tIns="1800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기본적인 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CRUD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기능 개발</a:t>
            </a:r>
            <a:endParaRPr lang="en-US" altLang="ko-KR" sz="1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데이터베이스 연동 및 구축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조회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수정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 기능 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기능 프로토타입 개발</a:t>
            </a:r>
            <a:endParaRPr lang="en-US" altLang="ko-KR" sz="1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 및 회원가입 기능 개발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이메일 인증 기능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게시판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커뮤니티 기능 개발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 작성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댓글 기능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검색 및 필터 기능 개발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필요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API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호출 및 데이터 확인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 라우팅 설정</a:t>
            </a:r>
            <a:endParaRPr lang="en-US" altLang="ko-KR" sz="1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 상태에 따른 접근 제한 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기본적인 페이지 이동 기능 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기본 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UI 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레이아웃 적용 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(CSS 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없이 구조만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HTML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구조 작성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버튼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입력 필드 등 필수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UI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요소 배치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동작에 필요한 요소만 구현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739A8736-659C-D4C4-47F4-60EE8BCA03C6}"/>
              </a:ext>
            </a:extLst>
          </p:cNvPr>
          <p:cNvCxnSpPr>
            <a:cxnSpLocks/>
            <a:endCxn id="25" idx="3"/>
          </p:cNvCxnSpPr>
          <p:nvPr/>
        </p:nvCxnSpPr>
        <p:spPr>
          <a:xfrm flipH="1">
            <a:off x="1176549" y="1425137"/>
            <a:ext cx="2323735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3625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C89F98-955B-BD1A-717F-745FEDCF4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A0FCA1E2-4BCC-B274-A50C-AD78D4408359}"/>
              </a:ext>
            </a:extLst>
          </p:cNvPr>
          <p:cNvSpPr/>
          <p:nvPr/>
        </p:nvSpPr>
        <p:spPr>
          <a:xfrm>
            <a:off x="1848796" y="2194610"/>
            <a:ext cx="2211296" cy="1828058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1200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07C28C95-4AE4-4056-B3F5-C25E88658086}"/>
              </a:ext>
            </a:extLst>
          </p:cNvPr>
          <p:cNvSpPr/>
          <p:nvPr/>
        </p:nvSpPr>
        <p:spPr>
          <a:xfrm>
            <a:off x="8944385" y="2194610"/>
            <a:ext cx="2211296" cy="1828058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1200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9DD4BDD1-EC76-3B43-2031-2D9B5A711E58}"/>
              </a:ext>
            </a:extLst>
          </p:cNvPr>
          <p:cNvSpPr/>
          <p:nvPr/>
        </p:nvSpPr>
        <p:spPr>
          <a:xfrm flipH="1">
            <a:off x="85986" y="1178496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25444A5E-5318-FEFE-C852-164EEADDE139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14AA2BB-8E01-E91C-3FEF-44A9F471BF67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F4867640-0ADA-FA9A-1E7A-4D67D80AA973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F5958D14-14AF-FD92-2DF7-7F69C45B0B80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FD57FA-E113-23AC-14F6-BA602164F907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404CB329-5286-3043-865D-4C3B893100EB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031647-A1C0-DF08-3833-C892929A0BB8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95A2B6E-76DA-268E-6AE0-9C27A1D8D8A9}"/>
              </a:ext>
            </a:extLst>
          </p:cNvPr>
          <p:cNvCxnSpPr>
            <a:cxnSpLocks/>
            <a:endCxn id="25" idx="3"/>
          </p:cNvCxnSpPr>
          <p:nvPr/>
        </p:nvCxnSpPr>
        <p:spPr>
          <a:xfrm flipH="1">
            <a:off x="1176549" y="1425137"/>
            <a:ext cx="2323735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B62ECF8-8C20-FFC0-4D93-DD54785B388B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FF486B3B-2694-DFAE-578D-E4D69EC0DC31}"/>
              </a:ext>
            </a:extLst>
          </p:cNvPr>
          <p:cNvSpPr/>
          <p:nvPr/>
        </p:nvSpPr>
        <p:spPr>
          <a:xfrm>
            <a:off x="683267" y="5039886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05A71312-3C73-EB8C-BBD7-F1D23E7923A4}"/>
              </a:ext>
            </a:extLst>
          </p:cNvPr>
          <p:cNvSpPr/>
          <p:nvPr/>
        </p:nvSpPr>
        <p:spPr>
          <a:xfrm>
            <a:off x="683267" y="1178496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7255E50-3E77-E5EB-EA5B-38A0FD794F43}"/>
              </a:ext>
            </a:extLst>
          </p:cNvPr>
          <p:cNvSpPr/>
          <p:nvPr/>
        </p:nvSpPr>
        <p:spPr>
          <a:xfrm>
            <a:off x="85986" y="1741968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6A6F245-F3B7-77D5-9A03-56EB210380BC}"/>
              </a:ext>
            </a:extLst>
          </p:cNvPr>
          <p:cNvSpPr/>
          <p:nvPr/>
        </p:nvSpPr>
        <p:spPr>
          <a:xfrm>
            <a:off x="82907" y="2305440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88B2301-83A9-D228-0817-24D6459DAB5E}"/>
              </a:ext>
            </a:extLst>
          </p:cNvPr>
          <p:cNvSpPr/>
          <p:nvPr/>
        </p:nvSpPr>
        <p:spPr>
          <a:xfrm flipH="1">
            <a:off x="1248695" y="1148556"/>
            <a:ext cx="2438401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테스트 및 버그 수정</a:t>
            </a:r>
            <a:b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(2025-02-10 ~ 2025-02-11)</a:t>
            </a:r>
            <a:endParaRPr lang="ko-KR" altLang="en-US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EB26751-E9E6-1536-C873-CD3BA7609FB9}"/>
              </a:ext>
            </a:extLst>
          </p:cNvPr>
          <p:cNvSpPr/>
          <p:nvPr/>
        </p:nvSpPr>
        <p:spPr>
          <a:xfrm>
            <a:off x="6816450" y="2544170"/>
            <a:ext cx="1688456" cy="2082724"/>
          </a:xfrm>
          <a:prstGeom prst="roundRect">
            <a:avLst/>
          </a:prstGeom>
          <a:noFill/>
          <a:ln w="28575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b="1" kern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작업물</a:t>
            </a:r>
            <a:r>
              <a:rPr lang="ko-KR" altLang="en-US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병합</a:t>
            </a:r>
            <a:br>
              <a:rPr lang="en-US" altLang="ko-KR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브런치</a:t>
            </a:r>
            <a:endParaRPr lang="en-US" altLang="ko-KR" sz="2000" b="1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[dev]</a:t>
            </a:r>
            <a:endParaRPr lang="ko-KR" altLang="en-US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60674B77-8A03-0777-F48F-D910FDC7105F}"/>
              </a:ext>
            </a:extLst>
          </p:cNvPr>
          <p:cNvSpPr/>
          <p:nvPr/>
        </p:nvSpPr>
        <p:spPr>
          <a:xfrm>
            <a:off x="4499571" y="2544170"/>
            <a:ext cx="1688456" cy="2082724"/>
          </a:xfrm>
          <a:prstGeom prst="roundRect">
            <a:avLst/>
          </a:prstGeom>
          <a:noFill/>
          <a:ln w="28575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 작업용</a:t>
            </a:r>
            <a:br>
              <a:rPr lang="en-US" altLang="ko-KR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브런치</a:t>
            </a:r>
            <a:endParaRPr lang="en-US" altLang="ko-KR" sz="2000" b="1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en-US" altLang="ko-KR" kern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devLJH</a:t>
            </a:r>
            <a:r>
              <a:rPr lang="en-US" altLang="ko-KR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br>
              <a:rPr lang="en-US" altLang="ko-KR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en-US" altLang="ko-KR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devLSB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b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en-US" altLang="ko-KR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devCHC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b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en-US" altLang="ko-KR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devHYJ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</a:p>
        </p:txBody>
      </p:sp>
      <p:cxnSp>
        <p:nvCxnSpPr>
          <p:cNvPr id="24" name="연결선: 구부러짐 23">
            <a:extLst>
              <a:ext uri="{FF2B5EF4-FFF2-40B4-BE49-F238E27FC236}">
                <a16:creationId xmlns:a16="http://schemas.microsoft.com/office/drawing/2014/main" id="{1A587C09-B8BF-CD0C-1349-0288FEC3E434}"/>
              </a:ext>
            </a:extLst>
          </p:cNvPr>
          <p:cNvCxnSpPr>
            <a:cxnSpLocks/>
            <a:stCxn id="17" idx="0"/>
            <a:endCxn id="18" idx="0"/>
          </p:cNvCxnSpPr>
          <p:nvPr/>
        </p:nvCxnSpPr>
        <p:spPr>
          <a:xfrm rot="16200000" flipV="1">
            <a:off x="6502239" y="1385730"/>
            <a:ext cx="12700" cy="2316879"/>
          </a:xfrm>
          <a:prstGeom prst="curvedConnector3">
            <a:avLst>
              <a:gd name="adj1" fmla="val 180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구부러짐 25">
            <a:extLst>
              <a:ext uri="{FF2B5EF4-FFF2-40B4-BE49-F238E27FC236}">
                <a16:creationId xmlns:a16="http://schemas.microsoft.com/office/drawing/2014/main" id="{E084BA29-C75F-BB3B-8D64-52A70543C8F5}"/>
              </a:ext>
            </a:extLst>
          </p:cNvPr>
          <p:cNvCxnSpPr>
            <a:cxnSpLocks/>
            <a:stCxn id="18" idx="2"/>
            <a:endCxn id="17" idx="2"/>
          </p:cNvCxnSpPr>
          <p:nvPr/>
        </p:nvCxnSpPr>
        <p:spPr>
          <a:xfrm rot="16200000" flipH="1">
            <a:off x="6502238" y="3468454"/>
            <a:ext cx="12700" cy="2316879"/>
          </a:xfrm>
          <a:prstGeom prst="curvedConnector3">
            <a:avLst>
              <a:gd name="adj1" fmla="val 180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67555362-4A6A-65DF-4034-4B5BBE4B4D00}"/>
              </a:ext>
            </a:extLst>
          </p:cNvPr>
          <p:cNvSpPr/>
          <p:nvPr/>
        </p:nvSpPr>
        <p:spPr>
          <a:xfrm>
            <a:off x="5622128" y="1786410"/>
            <a:ext cx="1772920" cy="61255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dev</a:t>
            </a:r>
            <a:r>
              <a:rPr lang="ko-KR" altLang="en-US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배포 및 </a:t>
            </a:r>
            <a:b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 </a:t>
            </a:r>
            <a:r>
              <a:rPr lang="ko-KR" altLang="en-US" sz="14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작업물</a:t>
            </a:r>
            <a:r>
              <a:rPr lang="ko-KR" altLang="en-US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버그 전달</a:t>
            </a:r>
            <a:endParaRPr lang="ko-KR" altLang="en-US" sz="1200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08F6F95B-4327-4403-F189-760DFD794A3B}"/>
              </a:ext>
            </a:extLst>
          </p:cNvPr>
          <p:cNvSpPr/>
          <p:nvPr/>
        </p:nvSpPr>
        <p:spPr>
          <a:xfrm>
            <a:off x="9105899" y="2407382"/>
            <a:ext cx="1887222" cy="612552"/>
          </a:xfrm>
          <a:prstGeom prst="roundRect">
            <a:avLst/>
          </a:prstGeom>
          <a:solidFill>
            <a:srgbClr val="F0F9F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4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팀장</a:t>
            </a:r>
            <a:b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 </a:t>
            </a:r>
            <a:r>
              <a:rPr lang="ko-KR" altLang="en-US" sz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작업물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버그 확인</a:t>
            </a:r>
            <a:b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병합하며 생긴 버그 확인</a:t>
            </a:r>
            <a:endParaRPr lang="ko-KR" altLang="en-US" sz="1200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77461BC-3FD4-F46C-332C-80F43C0C01FD}"/>
              </a:ext>
            </a:extLst>
          </p:cNvPr>
          <p:cNvSpPr/>
          <p:nvPr/>
        </p:nvSpPr>
        <p:spPr>
          <a:xfrm>
            <a:off x="9105899" y="3209891"/>
            <a:ext cx="1887222" cy="612552"/>
          </a:xfrm>
          <a:prstGeom prst="roundRect">
            <a:avLst/>
          </a:prstGeom>
          <a:solidFill>
            <a:srgbClr val="F0F9F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4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팀장</a:t>
            </a:r>
            <a:b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병합하며 생긴 버그 수정</a:t>
            </a:r>
            <a:endParaRPr lang="ko-KR" altLang="en-US" sz="1200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ADB61B91-BD38-18FC-0A58-40E1AD2EBB04}"/>
              </a:ext>
            </a:extLst>
          </p:cNvPr>
          <p:cNvSpPr/>
          <p:nvPr/>
        </p:nvSpPr>
        <p:spPr>
          <a:xfrm>
            <a:off x="2073409" y="2407382"/>
            <a:ext cx="1762070" cy="612552"/>
          </a:xfrm>
          <a:prstGeom prst="roundRect">
            <a:avLst/>
          </a:prstGeom>
          <a:solidFill>
            <a:srgbClr val="F0F9F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4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</a:t>
            </a:r>
            <a:br>
              <a:rPr lang="en-US" altLang="ko-KR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전달 받은 버그 수정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9915048C-F2E8-4FAC-CA96-9B4D1FEDED63}"/>
              </a:ext>
            </a:extLst>
          </p:cNvPr>
          <p:cNvSpPr/>
          <p:nvPr/>
        </p:nvSpPr>
        <p:spPr>
          <a:xfrm>
            <a:off x="5622128" y="4733610"/>
            <a:ext cx="1772920" cy="61255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버그 수정된 </a:t>
            </a:r>
            <a:r>
              <a:rPr lang="ko-KR" altLang="en-US" sz="1200" kern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작업물</a:t>
            </a: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및</a:t>
            </a:r>
            <a:br>
              <a:rPr lang="en-US" altLang="ko-KR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 작업된 </a:t>
            </a:r>
            <a:r>
              <a:rPr lang="ko-KR" altLang="en-US" sz="1200" kern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작업물</a:t>
            </a: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전달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A069EE27-9F36-3A0D-115B-FAB8F5D4FA27}"/>
              </a:ext>
            </a:extLst>
          </p:cNvPr>
          <p:cNvSpPr/>
          <p:nvPr/>
        </p:nvSpPr>
        <p:spPr>
          <a:xfrm>
            <a:off x="2073409" y="3207972"/>
            <a:ext cx="1762070" cy="612552"/>
          </a:xfrm>
          <a:prstGeom prst="roundRect">
            <a:avLst/>
          </a:prstGeom>
          <a:solidFill>
            <a:srgbClr val="F0F9F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4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</a:t>
            </a:r>
            <a:br>
              <a:rPr lang="en-US" altLang="ko-KR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작업 및</a:t>
            </a:r>
            <a:br>
              <a:rPr lang="en-US" altLang="ko-KR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 작업 진행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D3D90B5-28C1-D3F5-0290-79BCA94D76FD}"/>
              </a:ext>
            </a:extLst>
          </p:cNvPr>
          <p:cNvSpPr txBox="1"/>
          <p:nvPr/>
        </p:nvSpPr>
        <p:spPr>
          <a:xfrm>
            <a:off x="2954444" y="5619174"/>
            <a:ext cx="7091680" cy="435470"/>
          </a:xfrm>
          <a:prstGeom prst="rect">
            <a:avLst/>
          </a:prstGeom>
          <a:noFill/>
        </p:spPr>
        <p:txBody>
          <a:bodyPr wrap="square" tIns="1800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지속적으로 기능 테스트와 함께 버그 확인 및 수정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6576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35F2C-C636-4A51-175F-81E4E81DA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0A89E1C-E388-84F9-C4D9-27EAE2D1524E}"/>
              </a:ext>
            </a:extLst>
          </p:cNvPr>
          <p:cNvSpPr/>
          <p:nvPr/>
        </p:nvSpPr>
        <p:spPr>
          <a:xfrm flipH="1">
            <a:off x="85986" y="1178496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DA4E1A93-7386-25D7-2E01-168847A9D083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21DFEC0-729F-135A-0210-02036A6D4A21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94FC2BCF-CEEE-A93B-AA53-24ACDA693E25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DB2AA67B-8950-A6D6-A504-3668CF2DD0AB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08C230A-3DD3-2519-A92A-B6E47719B7F8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97F4E662-BC85-CBEE-5131-144A843713C7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FE61932-BD9A-6E5A-44D2-238FD81FCF9C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02D9296-FBFA-7959-D5F8-42A859EEE1FC}"/>
              </a:ext>
            </a:extLst>
          </p:cNvPr>
          <p:cNvCxnSpPr>
            <a:cxnSpLocks/>
            <a:endCxn id="25" idx="3"/>
          </p:cNvCxnSpPr>
          <p:nvPr/>
        </p:nvCxnSpPr>
        <p:spPr>
          <a:xfrm flipH="1">
            <a:off x="1176549" y="1425137"/>
            <a:ext cx="2323735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A391EC5-0ED9-0484-26EC-6CF08D4D4ABE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821441E-49D3-291E-5983-9885788BD8BE}"/>
              </a:ext>
            </a:extLst>
          </p:cNvPr>
          <p:cNvSpPr/>
          <p:nvPr/>
        </p:nvSpPr>
        <p:spPr>
          <a:xfrm>
            <a:off x="683267" y="1178496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00C5F10-7888-4978-62C5-CE5572629F1E}"/>
              </a:ext>
            </a:extLst>
          </p:cNvPr>
          <p:cNvSpPr/>
          <p:nvPr/>
        </p:nvSpPr>
        <p:spPr>
          <a:xfrm>
            <a:off x="85986" y="1741968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D7747D0C-D951-A799-FD63-913846837EFE}"/>
              </a:ext>
            </a:extLst>
          </p:cNvPr>
          <p:cNvSpPr/>
          <p:nvPr/>
        </p:nvSpPr>
        <p:spPr>
          <a:xfrm>
            <a:off x="82907" y="2305440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56253A31-7FA2-D35D-DCDF-61695999E7BB}"/>
              </a:ext>
            </a:extLst>
          </p:cNvPr>
          <p:cNvSpPr/>
          <p:nvPr/>
        </p:nvSpPr>
        <p:spPr>
          <a:xfrm flipH="1">
            <a:off x="1248695" y="1148556"/>
            <a:ext cx="2438401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CSS</a:t>
            </a:r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적용</a:t>
            </a:r>
            <a:b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(2025-02-11 ~ 2025-02-14)</a:t>
            </a:r>
            <a:endParaRPr lang="ko-KR" altLang="en-US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2EAB835-7F83-D713-CB3B-B77BD9C0E8CE}"/>
              </a:ext>
            </a:extLst>
          </p:cNvPr>
          <p:cNvSpPr/>
          <p:nvPr/>
        </p:nvSpPr>
        <p:spPr>
          <a:xfrm>
            <a:off x="82907" y="2868912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0FCB74A-89DD-2213-B953-B7577FA17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165"/>
          <a:stretch/>
        </p:blipFill>
        <p:spPr>
          <a:xfrm>
            <a:off x="1211893" y="2399424"/>
            <a:ext cx="5198846" cy="29610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5AF30C9-65A2-A1FF-2FEE-9D88820CEE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3307" y="1802693"/>
            <a:ext cx="3501646" cy="415455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037168D9-90A0-B34C-9B20-0F125837CF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871" y="1921950"/>
            <a:ext cx="2323735" cy="232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888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6B7AA2-79C7-5B2B-EEF9-9AAD1587D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017BA05-19A0-23EE-83DE-4E2C3C6447EF}"/>
              </a:ext>
            </a:extLst>
          </p:cNvPr>
          <p:cNvSpPr/>
          <p:nvPr/>
        </p:nvSpPr>
        <p:spPr>
          <a:xfrm flipH="1">
            <a:off x="85986" y="1178496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382AFF7A-7C6D-70D6-53FF-0FD9996B4FA8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C19C5D6-E106-1F8A-0292-5ED1E2DF26DD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F0956C31-9AA6-5A3D-F3BC-E7CCD36CB9EB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AD71E391-842B-5774-898D-AA106EF680D0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849E954-A727-8F9E-429E-FD8EAA4C8A78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590D9A43-933A-F5EE-984E-E5264E17A78C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FCF5889-9AED-5F02-597D-B00EC38C9DDF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D2176EB-A44D-79B4-4BF8-4F7DA70AD0DB}"/>
              </a:ext>
            </a:extLst>
          </p:cNvPr>
          <p:cNvCxnSpPr>
            <a:cxnSpLocks/>
            <a:endCxn id="25" idx="3"/>
          </p:cNvCxnSpPr>
          <p:nvPr/>
        </p:nvCxnSpPr>
        <p:spPr>
          <a:xfrm flipH="1">
            <a:off x="1176549" y="1425137"/>
            <a:ext cx="2323735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B35A343-2D3D-1DE2-864F-55566F45FD63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2E5D408A-5FDD-A7D8-DDF6-8DC906EB6A58}"/>
              </a:ext>
            </a:extLst>
          </p:cNvPr>
          <p:cNvSpPr/>
          <p:nvPr/>
        </p:nvSpPr>
        <p:spPr>
          <a:xfrm>
            <a:off x="683267" y="1178496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9446EC3-C49D-AFF3-6BC6-0FAC12C17B64}"/>
              </a:ext>
            </a:extLst>
          </p:cNvPr>
          <p:cNvSpPr/>
          <p:nvPr/>
        </p:nvSpPr>
        <p:spPr>
          <a:xfrm>
            <a:off x="85986" y="1741968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0B14D0C-8866-D329-C140-FCF7FA8A381B}"/>
              </a:ext>
            </a:extLst>
          </p:cNvPr>
          <p:cNvSpPr/>
          <p:nvPr/>
        </p:nvSpPr>
        <p:spPr>
          <a:xfrm>
            <a:off x="82907" y="2305440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D9C3DDA-4C0E-DD10-6FBB-4587C59CB63E}"/>
              </a:ext>
            </a:extLst>
          </p:cNvPr>
          <p:cNvSpPr/>
          <p:nvPr/>
        </p:nvSpPr>
        <p:spPr>
          <a:xfrm flipH="1">
            <a:off x="1248695" y="1148556"/>
            <a:ext cx="2438401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CSS</a:t>
            </a:r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적용</a:t>
            </a:r>
            <a:b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(2025-02-11 ~ 2025-02-14)</a:t>
            </a:r>
            <a:endParaRPr lang="ko-KR" altLang="en-US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EF7A5C9-573C-DC53-E180-17552A124AEF}"/>
              </a:ext>
            </a:extLst>
          </p:cNvPr>
          <p:cNvSpPr/>
          <p:nvPr/>
        </p:nvSpPr>
        <p:spPr>
          <a:xfrm>
            <a:off x="82907" y="2868912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D95C7366-C5EE-D1DE-24C5-B079C6594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89" y="1799062"/>
            <a:ext cx="5274791" cy="25383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37025E3-EFF9-06A6-50C4-565429E90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" r="257"/>
          <a:stretch/>
        </p:blipFill>
        <p:spPr>
          <a:xfrm>
            <a:off x="6180924" y="3428234"/>
            <a:ext cx="5493160" cy="308624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7048ADB-5E38-16FA-EAF2-FBC3AFFC47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633409" y="3526264"/>
            <a:ext cx="2323735" cy="232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450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03014E-4B41-AC55-F4AD-46A2F9859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3DFFD55-3F5B-2C3C-9AE6-1C77649D62DF}"/>
              </a:ext>
            </a:extLst>
          </p:cNvPr>
          <p:cNvSpPr/>
          <p:nvPr/>
        </p:nvSpPr>
        <p:spPr>
          <a:xfrm flipH="1">
            <a:off x="85986" y="1178496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FA32D451-F2F3-BEC9-A561-914EAABC6A7B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FAF00A9-FA98-362F-4D6F-2518F74F5E33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9D0F1310-A5E7-3169-5B0C-39C477DD3703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BE660990-38E3-B5A2-9517-EB2DA1BB3E71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D28F05-5FD2-DB94-C28D-4BB152FBB612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535EA088-E2E7-04F4-5C28-E2BF5D48F2CA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D5C8C84-E82D-D632-4387-DB18BA59EFC2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E71FFE7-C519-8DF9-6569-6273E5F663E1}"/>
              </a:ext>
            </a:extLst>
          </p:cNvPr>
          <p:cNvCxnSpPr>
            <a:cxnSpLocks/>
            <a:endCxn id="25" idx="3"/>
          </p:cNvCxnSpPr>
          <p:nvPr/>
        </p:nvCxnSpPr>
        <p:spPr>
          <a:xfrm flipH="1">
            <a:off x="1176549" y="1425137"/>
            <a:ext cx="2323735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CB7EFB2-C399-3368-8F03-726A6E5F4646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4EB38CAF-2F0F-48CE-14FA-FEDFE809F722}"/>
              </a:ext>
            </a:extLst>
          </p:cNvPr>
          <p:cNvSpPr/>
          <p:nvPr/>
        </p:nvSpPr>
        <p:spPr>
          <a:xfrm>
            <a:off x="683267" y="1178496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6EE72AA-FCA6-D1AC-3506-14102A5E10B1}"/>
              </a:ext>
            </a:extLst>
          </p:cNvPr>
          <p:cNvSpPr/>
          <p:nvPr/>
        </p:nvSpPr>
        <p:spPr>
          <a:xfrm>
            <a:off x="85986" y="1741968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830A837-EDD7-C88E-D317-87A2F7F8845A}"/>
              </a:ext>
            </a:extLst>
          </p:cNvPr>
          <p:cNvSpPr/>
          <p:nvPr/>
        </p:nvSpPr>
        <p:spPr>
          <a:xfrm>
            <a:off x="82907" y="2305440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A3FECA6-D2B2-35DC-8278-189DF12AEA83}"/>
              </a:ext>
            </a:extLst>
          </p:cNvPr>
          <p:cNvSpPr/>
          <p:nvPr/>
        </p:nvSpPr>
        <p:spPr>
          <a:xfrm flipH="1">
            <a:off x="1248695" y="1148556"/>
            <a:ext cx="2438401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CSS</a:t>
            </a:r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적용</a:t>
            </a:r>
            <a:b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(2025-02-11 ~ 2025-02-14)</a:t>
            </a:r>
            <a:endParaRPr lang="ko-KR" altLang="en-US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A897F520-DD4A-309C-07C7-296E6EAF914D}"/>
              </a:ext>
            </a:extLst>
          </p:cNvPr>
          <p:cNvSpPr/>
          <p:nvPr/>
        </p:nvSpPr>
        <p:spPr>
          <a:xfrm>
            <a:off x="82907" y="2868912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2E76C4DE-0D90-A433-5D94-609635603D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330" y="2041910"/>
            <a:ext cx="3732076" cy="34471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F5ED7BB-7983-C2B0-87D9-E2303EE28E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515" y="1178496"/>
            <a:ext cx="3797586" cy="525560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1C275FE-AC7D-131E-5EE1-20F0CE21A0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723" y="1834656"/>
            <a:ext cx="2323735" cy="232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555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0F50D-7933-4EEE-080F-94FE7D855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614554D-630A-B80A-557B-9048C82D9F1C}"/>
              </a:ext>
            </a:extLst>
          </p:cNvPr>
          <p:cNvSpPr/>
          <p:nvPr/>
        </p:nvSpPr>
        <p:spPr>
          <a:xfrm flipH="1">
            <a:off x="85986" y="1178496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C960FE25-2EBF-D7DA-E9D6-CA152203CB06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3BB2B64-28E6-8655-892C-7BE58A34A363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816F3C8-2DA3-8BEE-ACB7-1CA7B7F75D54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07F23E6B-60EC-3228-06A3-8ABE7F16065A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8CF6BA5-3C00-3AEB-AEBA-23FBBF13F6DE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06DDA31F-9879-75D2-770D-7D0188B7694A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63F9D43-18EC-8DEF-D375-6B3C866A261E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A259887F-F19A-47EA-C43C-3729F5F6E63B}"/>
              </a:ext>
            </a:extLst>
          </p:cNvPr>
          <p:cNvCxnSpPr>
            <a:cxnSpLocks/>
            <a:endCxn id="25" idx="3"/>
          </p:cNvCxnSpPr>
          <p:nvPr/>
        </p:nvCxnSpPr>
        <p:spPr>
          <a:xfrm flipH="1">
            <a:off x="1176549" y="1425137"/>
            <a:ext cx="2323735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31D4080C-3272-AC38-3B20-1F87C155CF6A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4EAC53A3-469D-82E0-8B37-41D378D74389}"/>
              </a:ext>
            </a:extLst>
          </p:cNvPr>
          <p:cNvSpPr/>
          <p:nvPr/>
        </p:nvSpPr>
        <p:spPr>
          <a:xfrm>
            <a:off x="683267" y="1178496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243BEBB-D8C4-534C-3EA1-2AF30D5FDCC5}"/>
              </a:ext>
            </a:extLst>
          </p:cNvPr>
          <p:cNvSpPr/>
          <p:nvPr/>
        </p:nvSpPr>
        <p:spPr>
          <a:xfrm>
            <a:off x="85986" y="1741968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07DDDCA1-59C1-2F26-C93A-5129A0B35DD4}"/>
              </a:ext>
            </a:extLst>
          </p:cNvPr>
          <p:cNvSpPr/>
          <p:nvPr/>
        </p:nvSpPr>
        <p:spPr>
          <a:xfrm>
            <a:off x="82907" y="2305440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D3CC5A5-0912-A78C-B922-308CEA16E2D3}"/>
              </a:ext>
            </a:extLst>
          </p:cNvPr>
          <p:cNvSpPr/>
          <p:nvPr/>
        </p:nvSpPr>
        <p:spPr>
          <a:xfrm flipH="1">
            <a:off x="1248695" y="1148556"/>
            <a:ext cx="2438401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CSS</a:t>
            </a:r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적용</a:t>
            </a:r>
            <a:b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(2025-02-11 ~ 2025-02-14)</a:t>
            </a:r>
            <a:endParaRPr lang="ko-KR" altLang="en-US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818B197-815C-661F-0C29-5DA89965AC5D}"/>
              </a:ext>
            </a:extLst>
          </p:cNvPr>
          <p:cNvSpPr/>
          <p:nvPr/>
        </p:nvSpPr>
        <p:spPr>
          <a:xfrm>
            <a:off x="82907" y="2868912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189E9D28-D592-FB1D-ACB0-C6E775C91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694" y="1794671"/>
            <a:ext cx="5231105" cy="28078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8594339-7757-0E2D-8325-DCD43FFD6F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481" y="3198574"/>
            <a:ext cx="5540604" cy="313967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8B1D544-699E-8D7D-E42D-78B647FB0D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864246" y="3810143"/>
            <a:ext cx="2323735" cy="232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876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A414A4C1-28BD-05AC-01E1-8A4B62BD2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9572" y1="62357" x2="64184" y2="65019"/>
                        <a14:foregroundMark x1="52932" y1="52015" x2="44453" y2="703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133" t="34814" r="26073" b="10445"/>
          <a:stretch/>
        </p:blipFill>
        <p:spPr>
          <a:xfrm>
            <a:off x="0" y="0"/>
            <a:ext cx="4226560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E17F6C7D-6FF7-5132-6E31-BDD433D83C80}"/>
              </a:ext>
            </a:extLst>
          </p:cNvPr>
          <p:cNvGrpSpPr/>
          <p:nvPr/>
        </p:nvGrpSpPr>
        <p:grpSpPr>
          <a:xfrm>
            <a:off x="888441" y="2393613"/>
            <a:ext cx="1909497" cy="1897797"/>
            <a:chOff x="414469" y="2474893"/>
            <a:chExt cx="1909497" cy="18977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27DF20A-DBBE-A20B-A304-76D65B42C0FC}"/>
                </a:ext>
              </a:extLst>
            </p:cNvPr>
            <p:cNvSpPr txBox="1"/>
            <p:nvPr/>
          </p:nvSpPr>
          <p:spPr>
            <a:xfrm>
              <a:off x="414469" y="3541693"/>
              <a:ext cx="13035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목차</a:t>
              </a:r>
              <a:endPara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751D483-89AD-6154-580A-4CDC7CF4A381}"/>
                </a:ext>
              </a:extLst>
            </p:cNvPr>
            <p:cNvSpPr txBox="1"/>
            <p:nvPr/>
          </p:nvSpPr>
          <p:spPr>
            <a:xfrm>
              <a:off x="414469" y="2474893"/>
              <a:ext cx="190949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RUNNERS</a:t>
              </a:r>
            </a:p>
            <a:p>
              <a:r>
                <a:rPr lang="ko-KR" altLang="en-US" sz="2800" b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개발 소개서</a:t>
              </a:r>
            </a:p>
          </p:txBody>
        </p:sp>
      </p:grp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5D20770F-D81B-0FBF-6E3E-4F3EA06748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1283439"/>
              </p:ext>
            </p:extLst>
          </p:nvPr>
        </p:nvGraphicFramePr>
        <p:xfrm>
          <a:off x="7219823" y="343937"/>
          <a:ext cx="4972177" cy="5984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6095">
                  <a:extLst>
                    <a:ext uri="{9D8B030D-6E8A-4147-A177-3AD203B41FA5}">
                      <a16:colId xmlns:a16="http://schemas.microsoft.com/office/drawing/2014/main" val="278875861"/>
                    </a:ext>
                  </a:extLst>
                </a:gridCol>
                <a:gridCol w="1087518">
                  <a:extLst>
                    <a:ext uri="{9D8B030D-6E8A-4147-A177-3AD203B41FA5}">
                      <a16:colId xmlns:a16="http://schemas.microsoft.com/office/drawing/2014/main" val="3347503428"/>
                    </a:ext>
                  </a:extLst>
                </a:gridCol>
                <a:gridCol w="322876">
                  <a:extLst>
                    <a:ext uri="{9D8B030D-6E8A-4147-A177-3AD203B41FA5}">
                      <a16:colId xmlns:a16="http://schemas.microsoft.com/office/drawing/2014/main" val="1626382165"/>
                    </a:ext>
                  </a:extLst>
                </a:gridCol>
                <a:gridCol w="2735688">
                  <a:extLst>
                    <a:ext uri="{9D8B030D-6E8A-4147-A177-3AD203B41FA5}">
                      <a16:colId xmlns:a16="http://schemas.microsoft.com/office/drawing/2014/main" val="2504998025"/>
                    </a:ext>
                  </a:extLst>
                </a:gridCol>
              </a:tblGrid>
              <a:tr h="427445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rgbClr val="72BF3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72BF3B"/>
                          </a:solidFill>
                        </a:rPr>
                        <a:t>───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개요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656500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rgbClr val="72BF3B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소개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9963410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endParaRPr lang="ko-KR" altLang="en-US" sz="2000" b="1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rgbClr val="72BF3B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b="1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주제 선정 이유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0919880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rgbClr val="72BF3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72BF3B"/>
                          </a:solidFill>
                        </a:rPr>
                        <a:t>───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개발 환경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6677583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rgbClr val="72BF3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72BF3B"/>
                          </a:solidFill>
                        </a:rPr>
                        <a:t>───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팀원 소개 및 역할 분담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8975980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rgbClr val="72BF3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72BF3B"/>
                          </a:solidFill>
                        </a:rPr>
                        <a:t>───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Git </a:t>
                      </a:r>
                      <a:r>
                        <a:rPr lang="ko-KR" altLang="en-US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활용 방법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0333997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rgbClr val="72BF3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72BF3B"/>
                          </a:solidFill>
                        </a:rPr>
                        <a:t>───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개발 프로세스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2561919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rgbClr val="72BF3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72BF3B"/>
                          </a:solidFill>
                        </a:rPr>
                        <a:t>───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DB </a:t>
                      </a:r>
                      <a:r>
                        <a:rPr lang="ko-KR" altLang="en-US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소개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221999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rgbClr val="72BF3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72BF3B"/>
                          </a:solidFill>
                        </a:rPr>
                        <a:t>───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MVC2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1638548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rgbClr val="72BF3B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Model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302378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rgbClr val="72BF3B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View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8196778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rgbClr val="72BF3B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b="1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Controller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4786802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rgbClr val="72BF3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72BF3B"/>
                          </a:solidFill>
                        </a:rPr>
                        <a:t>───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개발 후기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3092539"/>
                  </a:ext>
                </a:extLst>
              </a:tr>
              <a:tr h="427445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rgbClr val="72BF3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</a:t>
                      </a:r>
                      <a:endParaRPr lang="ko-KR" altLang="en-US" sz="2000" b="1" dirty="0">
                        <a:solidFill>
                          <a:srgbClr val="72BF3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72BF3B"/>
                          </a:solidFill>
                        </a:rPr>
                        <a:t>───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세부 작업 항목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6521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48179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562D9-3E22-B525-7CBE-5A79BF08A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9FF764E8-16CB-FC8A-C8B8-3FC357BB1BD4}"/>
              </a:ext>
            </a:extLst>
          </p:cNvPr>
          <p:cNvSpPr/>
          <p:nvPr/>
        </p:nvSpPr>
        <p:spPr>
          <a:xfrm flipH="1">
            <a:off x="85986" y="1178496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9B3D9648-6625-25B9-1F21-543F56D812EB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2EFCB14-DB8F-9192-0070-FA342E22B390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95B468F3-1C30-2131-EB86-DE75D5F1109F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BFC37A92-5614-6F4E-0301-DF7C915DADA4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A7E5C4-5256-ECA3-E5DD-F68B8E7A348A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55A33E5C-7173-D0D8-82F8-3C7B98955312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D45F61A-94C1-EE52-D8EF-394AB34E0C99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8CA4A7A-959B-01D8-3759-B0FB25603112}"/>
              </a:ext>
            </a:extLst>
          </p:cNvPr>
          <p:cNvCxnSpPr>
            <a:cxnSpLocks/>
            <a:endCxn id="25" idx="3"/>
          </p:cNvCxnSpPr>
          <p:nvPr/>
        </p:nvCxnSpPr>
        <p:spPr>
          <a:xfrm flipH="1">
            <a:off x="1176549" y="1425137"/>
            <a:ext cx="2323735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086E165-1CD0-0FDB-6253-8C8EE63AF985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F67B5119-46AD-66A7-1D8C-F69AE1297039}"/>
              </a:ext>
            </a:extLst>
          </p:cNvPr>
          <p:cNvSpPr/>
          <p:nvPr/>
        </p:nvSpPr>
        <p:spPr>
          <a:xfrm>
            <a:off x="683267" y="1178496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AB1FDA6-CCE4-FD4C-FC6A-7E7005CC23E2}"/>
              </a:ext>
            </a:extLst>
          </p:cNvPr>
          <p:cNvSpPr/>
          <p:nvPr/>
        </p:nvSpPr>
        <p:spPr>
          <a:xfrm>
            <a:off x="85986" y="1741968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9ACB48C-B3C3-9CD5-901A-462EC2A92579}"/>
              </a:ext>
            </a:extLst>
          </p:cNvPr>
          <p:cNvSpPr/>
          <p:nvPr/>
        </p:nvSpPr>
        <p:spPr>
          <a:xfrm>
            <a:off x="82907" y="2305440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402738F3-FC86-7744-0006-1BCB438D2DF2}"/>
              </a:ext>
            </a:extLst>
          </p:cNvPr>
          <p:cNvSpPr/>
          <p:nvPr/>
        </p:nvSpPr>
        <p:spPr>
          <a:xfrm flipH="1">
            <a:off x="1248695" y="1148556"/>
            <a:ext cx="2438401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CSS</a:t>
            </a:r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적용</a:t>
            </a:r>
            <a:b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(2025-02-11 ~ 2025-02-14)</a:t>
            </a:r>
            <a:endParaRPr lang="ko-KR" altLang="en-US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AC09399A-723E-AA2E-2A58-0460BE706B19}"/>
              </a:ext>
            </a:extLst>
          </p:cNvPr>
          <p:cNvSpPr/>
          <p:nvPr/>
        </p:nvSpPr>
        <p:spPr>
          <a:xfrm>
            <a:off x="82907" y="2868912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7E53925-8C88-7A15-04CD-AD11543CD1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729" y="1877252"/>
            <a:ext cx="4107859" cy="369824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9085902-5559-1B1C-1AF6-7A4CB1F674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705133"/>
            <a:ext cx="5498553" cy="40695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D822926-FB02-C19C-2CFF-FB45B8EB30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769" y="2531402"/>
            <a:ext cx="1848572" cy="184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145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B35E5-C97B-3E5E-4531-C1B04BD17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D0D20BE-5D0C-94DD-2DC6-DA85790A03A4}"/>
              </a:ext>
            </a:extLst>
          </p:cNvPr>
          <p:cNvSpPr/>
          <p:nvPr/>
        </p:nvSpPr>
        <p:spPr>
          <a:xfrm flipH="1">
            <a:off x="85986" y="1178496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98D148B4-9D2E-7CE6-2DCB-278B8C2EADAB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2D29372-A38C-31FC-7271-77C8D29788E8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DF422E8-3916-D59F-9B38-9B3EA36B4799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B0D53E0A-EA49-4C40-4427-194978E235A9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89701C9-9B94-A269-94F9-222C57FFF4AA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B83FA72E-644A-6604-9F54-DB602AEED674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4FF1E2A-9790-47E1-3F30-125845C3C521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0C17148D-A99B-7828-1332-46085A87E3AF}"/>
              </a:ext>
            </a:extLst>
          </p:cNvPr>
          <p:cNvSpPr/>
          <p:nvPr/>
        </p:nvSpPr>
        <p:spPr>
          <a:xfrm>
            <a:off x="683267" y="1178496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6B46301-77DD-6BE8-535C-542B4439B900}"/>
              </a:ext>
            </a:extLst>
          </p:cNvPr>
          <p:cNvSpPr/>
          <p:nvPr/>
        </p:nvSpPr>
        <p:spPr>
          <a:xfrm>
            <a:off x="85986" y="1741968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0262427-D3FB-C661-6555-1FA9A6A80EA8}"/>
              </a:ext>
            </a:extLst>
          </p:cNvPr>
          <p:cNvSpPr/>
          <p:nvPr/>
        </p:nvSpPr>
        <p:spPr>
          <a:xfrm>
            <a:off x="82907" y="2305440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47290CF-98A0-E63A-2B44-64F0FC842D71}"/>
              </a:ext>
            </a:extLst>
          </p:cNvPr>
          <p:cNvSpPr/>
          <p:nvPr/>
        </p:nvSpPr>
        <p:spPr>
          <a:xfrm>
            <a:off x="82907" y="2868912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F9EE1B9-3EC3-E067-5856-3D23FEBAAA56}"/>
              </a:ext>
            </a:extLst>
          </p:cNvPr>
          <p:cNvSpPr/>
          <p:nvPr/>
        </p:nvSpPr>
        <p:spPr>
          <a:xfrm>
            <a:off x="82907" y="3429000"/>
            <a:ext cx="493282" cy="493282"/>
          </a:xfrm>
          <a:prstGeom prst="roundRect">
            <a:avLst/>
          </a:prstGeom>
          <a:solidFill>
            <a:srgbClr val="93D169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CEA4C025-BF02-143A-60B9-F9CBF30D89EE}"/>
              </a:ext>
            </a:extLst>
          </p:cNvPr>
          <p:cNvSpPr/>
          <p:nvPr/>
        </p:nvSpPr>
        <p:spPr>
          <a:xfrm flipH="1">
            <a:off x="1248695" y="1152688"/>
            <a:ext cx="2438401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배포</a:t>
            </a:r>
            <a:b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(2025-02-14~)</a:t>
            </a:r>
            <a:endParaRPr lang="ko-KR" altLang="en-US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372F9CF-CA14-D7D3-26CA-FA94E2A835B9}"/>
              </a:ext>
            </a:extLst>
          </p:cNvPr>
          <p:cNvCxnSpPr>
            <a:cxnSpLocks/>
            <a:endCxn id="25" idx="3"/>
          </p:cNvCxnSpPr>
          <p:nvPr/>
        </p:nvCxnSpPr>
        <p:spPr>
          <a:xfrm flipH="1" flipV="1">
            <a:off x="1176549" y="1425137"/>
            <a:ext cx="2323735" cy="4132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39856FD-4736-7BBC-092B-E826A853547D}"/>
              </a:ext>
            </a:extLst>
          </p:cNvPr>
          <p:cNvSpPr txBox="1"/>
          <p:nvPr/>
        </p:nvSpPr>
        <p:spPr>
          <a:xfrm>
            <a:off x="2225039" y="5234589"/>
            <a:ext cx="77419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Tomcat </a:t>
            </a: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서버를 활용하여 배포 진행</a:t>
            </a:r>
            <a:endParaRPr lang="en-US" altLang="ko-KR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상시 운영되는 서비스가 아니며</a:t>
            </a: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관리자가 서버를 실행해야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접근 가능</a:t>
            </a:r>
            <a:endParaRPr lang="ko-KR" altLang="en-US" sz="20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0EE86F4-705F-A355-EC2B-3D57BB3BE5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7125" y="1230690"/>
            <a:ext cx="4017750" cy="401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873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ACCF5-8BEE-7158-6E32-72338B1E1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376832CF-5697-9A63-5C7F-227C8F69B3E0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</a:t>
            </a:r>
            <a:r>
              <a:rPr lang="en-US" altLang="ko-KR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</a:t>
            </a:r>
            <a:r>
              <a:rPr lang="en-US" altLang="ko-KR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역할 설명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4ACD267-8230-0400-16B1-0B20EAEAAAA3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9799F5E1-5787-DA32-15EF-A10479610B24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A3BC2A06-BAB8-3FAD-0ECD-5D9EF3A5B24F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#06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D8A60F-4CFC-D8ED-9763-69A500FC81B9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CE48E80F-6383-8408-C2E1-FB68E0FA09AF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 </a:t>
            </a:r>
            <a:r>
              <a:rPr lang="ko-KR" alt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90582A-5BA9-8C20-FA76-A725465955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" y="1077131"/>
            <a:ext cx="11795760" cy="563396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86627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78F4C-74CC-CA35-672D-5F4878F24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08A884F6-286C-E217-7181-FA2449C03C58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</a:t>
            </a:r>
            <a:r>
              <a:rPr lang="en-US" altLang="ko-KR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</a:t>
            </a:r>
            <a:r>
              <a:rPr lang="en-US" altLang="ko-KR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역할 설명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E468C06-7527-47D4-53D2-99A22369EA50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FAA1DAD-9BDA-C8D7-A395-3205E8C52F62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C8AB6CCC-2AF8-613C-EBE9-6EF33FBC80A6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#06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5DCD047-38C6-C847-AFFC-6BC41D0D5779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B1E278AF-1A80-AEAC-319E-69EFEEE127B8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 </a:t>
            </a:r>
            <a:r>
              <a:rPr lang="ko-KR" alt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01A2DFD-0817-B7A8-C656-DF6041A1F3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7211586"/>
              </p:ext>
            </p:extLst>
          </p:nvPr>
        </p:nvGraphicFramePr>
        <p:xfrm>
          <a:off x="509136" y="1124462"/>
          <a:ext cx="11173727" cy="554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377">
                  <a:extLst>
                    <a:ext uri="{9D8B030D-6E8A-4147-A177-3AD203B41FA5}">
                      <a16:colId xmlns:a16="http://schemas.microsoft.com/office/drawing/2014/main" val="2955075578"/>
                    </a:ext>
                  </a:extLst>
                </a:gridCol>
                <a:gridCol w="2474844">
                  <a:extLst>
                    <a:ext uri="{9D8B030D-6E8A-4147-A177-3AD203B41FA5}">
                      <a16:colId xmlns:a16="http://schemas.microsoft.com/office/drawing/2014/main" val="889700364"/>
                    </a:ext>
                  </a:extLst>
                </a:gridCol>
                <a:gridCol w="7985506">
                  <a:extLst>
                    <a:ext uri="{9D8B030D-6E8A-4147-A177-3AD203B41FA5}">
                      <a16:colId xmlns:a16="http://schemas.microsoft.com/office/drawing/2014/main" val="2409966212"/>
                    </a:ext>
                  </a:extLst>
                </a:gridCol>
              </a:tblGrid>
              <a:tr h="20555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순번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DataTable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659462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USERS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사용자가 회원가입 시 입력한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0118094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U_IMAGES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사용자가 회원가입 시 사용자가 지정한 프로필 이미지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684231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NOTIFICATIONS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사용자에게 자신의 글에 댓글이 달렸을 때 알림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0203415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사용자가 코스 게시판에 글을 작성하면 글의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608583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COURSE_LIKE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코스 게시판의 글에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‘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좋아요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’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를 실행한 사용자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8782944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G_POSTS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사용자가 일반 게시판에 글을 작성하였을 때 글의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9544427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G_IMAGES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사용자가 일반 게시판의 글에 이미지를 첨부하였을 때 해당 글의 이미지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737459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G_COMMENTS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사용자가 일반 게시판의 글에 댓글을 작성하였을 때 해당 댓글의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589686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TEAMS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사용자가 팀을 생성하였을 때 팀의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631608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T_MEMBERS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팀에 소속되어 있는 사용자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951108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T_APPLICATIONS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사용자가 팀에 신청하였을 때 가입인사와 신청현황이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0020176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12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T_POSTS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각 팀의 팀 게시판에 글을 작성하였을 때 글의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657983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13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T_IMAGES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각 팀의 팀 게시판의 글에 이미지를 첨부하거나 앨범 기능의 이미지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754239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14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T_COMMENTS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각 팀의 팀 게시판의 글에 댓글을 작성하였을 때 해당 글의 댓글 정보가 저장 되어있는 테이블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4930550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15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T_CALENDARS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각 팀의 일정 게시판에 일정을 작성하였을 때 해당 일정의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8924643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16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T_CALENDARS_MEMBERS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일정 게시판에 참여 신청을 한 사용자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537745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17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PARKS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팀을 생성할 때 선택되는 주요 활동 지역의 공원 위치 정보가 저장 되어있는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92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0765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B5EB2C-7D67-BDED-6D4D-C07A5728B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154C03BB-C74B-9D02-2A36-CD42F7910331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Model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8BC8396-731F-A879-722B-871E6229B4DF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39DB07AB-930B-B01A-35E3-7254A8A6407B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99DA688C-B2EA-87F3-E7A7-A6FF735571AF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559BD7-065B-242C-85FC-BA4EE6C4A081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8E7D95FA-AF3B-4036-3014-A6E046759814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578E837-BD47-5D0A-21C0-B41D1D862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649" y="1109199"/>
            <a:ext cx="2919586" cy="46646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D81ACCE-4E6E-3053-136B-B0D4460DE0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2221"/>
          <a:stretch/>
        </p:blipFill>
        <p:spPr>
          <a:xfrm>
            <a:off x="6480241" y="1901679"/>
            <a:ext cx="2259201" cy="2590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FDD2A2E-AE07-D849-A0BC-6C55BB46C7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5630"/>
          <a:stretch/>
        </p:blipFill>
        <p:spPr>
          <a:xfrm>
            <a:off x="8739440" y="1901679"/>
            <a:ext cx="2259201" cy="37287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5D49872-B391-CD41-5AAF-E80D178055E8}"/>
              </a:ext>
            </a:extLst>
          </p:cNvPr>
          <p:cNvSpPr txBox="1"/>
          <p:nvPr/>
        </p:nvSpPr>
        <p:spPr>
          <a:xfrm>
            <a:off x="1182910" y="5956055"/>
            <a:ext cx="43730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/>
              <a:t>DB</a:t>
            </a:r>
            <a:r>
              <a:rPr lang="ko-KR" altLang="en-US" sz="2000" dirty="0"/>
              <a:t>에 저장 시 필요한 </a:t>
            </a:r>
            <a:r>
              <a:rPr lang="en-US" altLang="ko-KR" sz="2000" dirty="0"/>
              <a:t>Model </a:t>
            </a:r>
            <a:r>
              <a:rPr lang="ko-KR" altLang="en-US" sz="2000" dirty="0"/>
              <a:t>객체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D80AA3-6D74-A12F-43DD-154737F09EE4}"/>
              </a:ext>
            </a:extLst>
          </p:cNvPr>
          <p:cNvSpPr txBox="1"/>
          <p:nvPr/>
        </p:nvSpPr>
        <p:spPr>
          <a:xfrm>
            <a:off x="6819200" y="5956055"/>
            <a:ext cx="38404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/>
              <a:t>각 상황에 필요한 </a:t>
            </a:r>
            <a:r>
              <a:rPr lang="en-US" altLang="ko-KR" sz="2000" dirty="0"/>
              <a:t>DTO </a:t>
            </a:r>
            <a:r>
              <a:rPr lang="ko-KR" altLang="en-US" sz="2000" dirty="0"/>
              <a:t>객체</a:t>
            </a:r>
          </a:p>
        </p:txBody>
      </p:sp>
    </p:spTree>
    <p:extLst>
      <p:ext uri="{BB962C8B-B14F-4D97-AF65-F5344CB8AC3E}">
        <p14:creationId xmlns:p14="http://schemas.microsoft.com/office/powerpoint/2010/main" val="29196075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28AF1E-3328-D89F-846C-FA3E221EA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7946E269-B31A-9598-3A50-4339F013D4E4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View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E60D7FD-30E4-65B9-8E8D-0811CA2CA231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A6317E28-06A8-7315-7AC4-254400EC7583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962529FA-2628-9292-6455-4EE308AF31E0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107C1A8-0FB0-71EB-ED1D-B71AE83F965D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08AC8C34-5E2F-773F-341B-5145B7C9E46C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AE77E49-50A1-3828-A43C-1446FC03BC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7314154"/>
              </p:ext>
            </p:extLst>
          </p:nvPr>
        </p:nvGraphicFramePr>
        <p:xfrm>
          <a:off x="374374" y="2866518"/>
          <a:ext cx="11443252" cy="33019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0813">
                  <a:extLst>
                    <a:ext uri="{9D8B030D-6E8A-4147-A177-3AD203B41FA5}">
                      <a16:colId xmlns:a16="http://schemas.microsoft.com/office/drawing/2014/main" val="2255578334"/>
                    </a:ext>
                  </a:extLst>
                </a:gridCol>
                <a:gridCol w="2860813">
                  <a:extLst>
                    <a:ext uri="{9D8B030D-6E8A-4147-A177-3AD203B41FA5}">
                      <a16:colId xmlns:a16="http://schemas.microsoft.com/office/drawing/2014/main" val="2442989538"/>
                    </a:ext>
                  </a:extLst>
                </a:gridCol>
                <a:gridCol w="2860813">
                  <a:extLst>
                    <a:ext uri="{9D8B030D-6E8A-4147-A177-3AD203B41FA5}">
                      <a16:colId xmlns:a16="http://schemas.microsoft.com/office/drawing/2014/main" val="1598826434"/>
                    </a:ext>
                  </a:extLst>
                </a:gridCol>
                <a:gridCol w="2860813">
                  <a:extLst>
                    <a:ext uri="{9D8B030D-6E8A-4147-A177-3AD203B41FA5}">
                      <a16:colId xmlns:a16="http://schemas.microsoft.com/office/drawing/2014/main" val="1345316764"/>
                    </a:ext>
                  </a:extLst>
                </a:gridCol>
              </a:tblGrid>
              <a:tr h="7811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동적 데이터 출력</a:t>
                      </a:r>
                    </a:p>
                  </a:txBody>
                  <a:tcPr anchor="ctr"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구성</a:t>
                      </a:r>
                    </a:p>
                  </a:txBody>
                  <a:tcPr anchor="ctr"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CSS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및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Bootstrap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연동</a:t>
                      </a:r>
                    </a:p>
                  </a:txBody>
                  <a:tcPr anchor="ctr"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JavaScript </a:t>
                      </a:r>
                      <a:br>
                        <a:rPr lang="en-US" altLang="ko-KR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및 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Axios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연동</a:t>
                      </a:r>
                    </a:p>
                  </a:txBody>
                  <a:tcPr anchor="ctr"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31126"/>
                  </a:ext>
                </a:extLst>
              </a:tr>
              <a:tr h="1944734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를 사용하여 데이터를 동적으로 출력합니다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EL(Expression Language)</a:t>
                      </a: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을 활용하여 데이터 정보를 구성하였습니다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JSTL(JSP Standard Tag Library)</a:t>
                      </a: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을 활용하여 </a:t>
                      </a:r>
                      <a:b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사용자의 상태에 따라 </a:t>
                      </a:r>
                      <a:b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웹 페이지를 구성하도록 하였습니다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각종 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CSS</a:t>
                      </a: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Bootstrap</a:t>
                      </a: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을 연동하여 사용자에게 제공될 웹 페이지의 </a:t>
                      </a:r>
                      <a:b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스타일을 구성하였습니다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JavaScript</a:t>
                      </a: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Axios</a:t>
                      </a: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를 연동하여 데이터를 동적으로 출력합니다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좋아요 버튼 처리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가입 신청 및 수락 과정 등을 구성하였습니다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85581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623B404E-1F64-01A6-2FA3-42C5AE2EEC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70" r="33694" b="23302"/>
          <a:stretch/>
        </p:blipFill>
        <p:spPr>
          <a:xfrm>
            <a:off x="9153149" y="1704409"/>
            <a:ext cx="715618" cy="98091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A10FB2E-8CF3-6CC6-FA89-2E95E9A758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45" t="12579"/>
          <a:stretch/>
        </p:blipFill>
        <p:spPr>
          <a:xfrm>
            <a:off x="6522361" y="1626398"/>
            <a:ext cx="715619" cy="111806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93564E9-06D1-481A-FC5F-7DD536AB20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850" y="1487765"/>
            <a:ext cx="1755021" cy="175502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8FA3191-F745-96BB-9996-009017517B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163" y="2057802"/>
            <a:ext cx="1914463" cy="627519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45A3E5B2-63FC-B9A0-3FC8-E24B2845A969}"/>
              </a:ext>
            </a:extLst>
          </p:cNvPr>
          <p:cNvGrpSpPr/>
          <p:nvPr/>
        </p:nvGrpSpPr>
        <p:grpSpPr>
          <a:xfrm>
            <a:off x="3446697" y="1461305"/>
            <a:ext cx="1278940" cy="1306541"/>
            <a:chOff x="3101589" y="1145978"/>
            <a:chExt cx="1278940" cy="1306541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E6B3B12-6F80-5D9D-D1FB-B5A29B52D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foregroundMark x1="41964" y1="60317" x2="41964" y2="60317"/>
                          <a14:foregroundMark x1="53795" y1="58095" x2="53795" y2="58095"/>
                          <a14:foregroundMark x1="59107" y1="59603" x2="59107" y2="5960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660" t="50710" r="35660" b="26220"/>
            <a:stretch/>
          </p:blipFill>
          <p:spPr>
            <a:xfrm>
              <a:off x="3296198" y="2049949"/>
              <a:ext cx="889722" cy="402570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2DDE7E88-C9BA-9779-D75D-3B802394A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0212"/>
            <a:stretch/>
          </p:blipFill>
          <p:spPr>
            <a:xfrm>
              <a:off x="3101589" y="1145978"/>
              <a:ext cx="1278940" cy="892542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3EB757C-3D88-D58A-C226-080E82D387B9}"/>
              </a:ext>
            </a:extLst>
          </p:cNvPr>
          <p:cNvGrpSpPr/>
          <p:nvPr/>
        </p:nvGrpSpPr>
        <p:grpSpPr>
          <a:xfrm>
            <a:off x="1084254" y="1222034"/>
            <a:ext cx="1595328" cy="1548193"/>
            <a:chOff x="1084254" y="1222034"/>
            <a:chExt cx="1595328" cy="1548193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8CFDC832-EDF5-C152-AF68-D5E1018B3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49509" y1="60000" x2="49509" y2="60000"/>
                          <a14:foregroundMark x1="44241" y1="60873" x2="44241" y2="60873"/>
                          <a14:foregroundMark x1="25268" y1="83413" x2="25268" y2="83413"/>
                          <a14:foregroundMark x1="29018" y1="82381" x2="29018" y2="82381"/>
                          <a14:foregroundMark x1="32098" y1="83571" x2="32098" y2="83571"/>
                          <a14:foregroundMark x1="36339" y1="81905" x2="36339" y2="81905"/>
                          <a14:foregroundMark x1="41518" y1="82778" x2="41518" y2="82778"/>
                          <a14:foregroundMark x1="45089" y1="82063" x2="45089" y2="82063"/>
                          <a14:foregroundMark x1="46652" y1="82222" x2="46652" y2="82222"/>
                          <a14:foregroundMark x1="54821" y1="82063" x2="54821" y2="82063"/>
                          <a14:foregroundMark x1="56339" y1="81746" x2="56339" y2="81746"/>
                          <a14:foregroundMark x1="62813" y1="80714" x2="62813" y2="80714"/>
                          <a14:foregroundMark x1="66161" y1="81032" x2="66161" y2="81032"/>
                          <a14:foregroundMark x1="69821" y1="81508" x2="69821" y2="81508"/>
                          <a14:foregroundMark x1="73348" y1="82063" x2="73348" y2="82063"/>
                          <a14:foregroundMark x1="76161" y1="82381" x2="76161" y2="82381"/>
                          <a14:backgroundMark x1="28348" y1="82937" x2="28348" y2="82937"/>
                          <a14:backgroundMark x1="35313" y1="82937" x2="35313" y2="82937"/>
                          <a14:backgroundMark x1="44330" y1="80714" x2="44330" y2="80714"/>
                          <a14:backgroundMark x1="53661" y1="80476" x2="53661" y2="80476"/>
                          <a14:backgroundMark x1="62098" y1="79683" x2="62098" y2="79683"/>
                          <a14:backgroundMark x1="65179" y1="83095" x2="65179" y2="83095"/>
                          <a14:backgroundMark x1="69152" y1="86111" x2="69152" y2="86111"/>
                          <a14:backgroundMark x1="68750" y1="81190" x2="68750" y2="81190"/>
                          <a14:backgroundMark x1="72098" y1="80317" x2="72098" y2="8031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917" t="48808" r="21917" b="12519"/>
            <a:stretch/>
          </p:blipFill>
          <p:spPr>
            <a:xfrm>
              <a:off x="1084254" y="2152346"/>
              <a:ext cx="1595328" cy="617881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B4832979-1C47-7253-B9AF-11FDBD80C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0212"/>
            <a:stretch/>
          </p:blipFill>
          <p:spPr>
            <a:xfrm>
              <a:off x="1242448" y="1222034"/>
              <a:ext cx="1278940" cy="892542"/>
            </a:xfrm>
            <a:prstGeom prst="rect">
              <a:avLst/>
            </a:prstGeom>
          </p:spPr>
        </p:pic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C32B0DB8-D820-8017-0B8C-5C9A988CFB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78" r="66885"/>
          <a:stretch/>
        </p:blipFill>
        <p:spPr>
          <a:xfrm>
            <a:off x="4918015" y="1704409"/>
            <a:ext cx="723913" cy="104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0019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AD8CE-65CC-7AB4-148C-C9933DD9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806915A6-DE2E-74F1-F43E-E1AD3336611B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View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7A8575E-6ADD-F118-B57D-72BD4A8E1E12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27F32-02E2-70ED-EFBF-9253AD27FA2B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6815AE2D-FCAF-6B84-A73F-849C4CECCFB0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0D78B06-76FE-9600-9DD3-821A963CF129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D3EFBD06-B26A-E6BA-3027-626BEBC99441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3B2DB0-2AB0-2328-7273-AC582ACD2E57}"/>
              </a:ext>
            </a:extLst>
          </p:cNvPr>
          <p:cNvSpPr txBox="1"/>
          <p:nvPr/>
        </p:nvSpPr>
        <p:spPr>
          <a:xfrm>
            <a:off x="401320" y="1025737"/>
            <a:ext cx="38625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레이아웃 구조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9DC92176-2FDD-F079-9AF2-74C33DCF84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890656"/>
              </p:ext>
            </p:extLst>
          </p:nvPr>
        </p:nvGraphicFramePr>
        <p:xfrm>
          <a:off x="4033519" y="1503920"/>
          <a:ext cx="7960361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8166">
                  <a:extLst>
                    <a:ext uri="{9D8B030D-6E8A-4147-A177-3AD203B41FA5}">
                      <a16:colId xmlns:a16="http://schemas.microsoft.com/office/drawing/2014/main" val="1384115517"/>
                    </a:ext>
                  </a:extLst>
                </a:gridCol>
                <a:gridCol w="6572195">
                  <a:extLst>
                    <a:ext uri="{9D8B030D-6E8A-4147-A177-3AD203B41FA5}">
                      <a16:colId xmlns:a16="http://schemas.microsoft.com/office/drawing/2014/main" val="39664996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레이아웃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360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Authcheck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/*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이메일 인증 여부에 따라 출력될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1001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Course/*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코스 추천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리뷰 게시판에서 목록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상세보기를 출력할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298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Fragments/*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웹 페이지의 공통 헤더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메뉴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로그인 정보</a:t>
                      </a:r>
                      <a:r>
                        <a:rPr lang="en-US" altLang="ko-KR" sz="1200" dirty="0"/>
                        <a:t>) </a:t>
                      </a:r>
                      <a:r>
                        <a:rPr lang="ko-KR" altLang="en-US" sz="1200" dirty="0"/>
                        <a:t>및 공통 </a:t>
                      </a:r>
                      <a:r>
                        <a:rPr lang="ko-KR" altLang="en-US" sz="1200" dirty="0" err="1"/>
                        <a:t>풋터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 err="1"/>
                        <a:t>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4811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/*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게시판에서 목록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상세보기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댓글을 출력할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9620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Taclendar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/*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전용 공간의 팀 일정 게시판에서 목록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상세보기를 출력할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928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Team/*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페이지에서 목록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생성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상세보기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가입 신청 현황을 출력할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4436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Timage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/*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전용 공간의 팀 앨범에서 목록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확대보기를 출력할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226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/*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전용 공간의 팀 게시판에서 목록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상세보기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댓글을 출력할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8574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User/*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 페이지에서 회원가입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상세보기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현황을 출력할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990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Home.jsp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홈페이지의 </a:t>
                      </a:r>
                      <a:r>
                        <a:rPr lang="ko-KR" altLang="en-US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메인화면을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출력할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96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Nopermission.jsp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 필터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소속 필터와 같이 권한이 없는 접근을 하였을 때 출력할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152077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96AB7542-E2EB-0FD7-EB87-A1AB2FF17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" y="1425847"/>
            <a:ext cx="2858965" cy="465748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5AF947F-F662-499F-01CD-50B4DFE93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275" y="2230917"/>
            <a:ext cx="2295845" cy="266737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0928279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4DAEB-8AAB-9821-A3E1-6DFC96EE1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C8612475-3A51-62F8-3A25-32264686EAE9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D8F7648-FD2A-BB31-C656-55A5B57538C4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CB510FF-5B4C-E9C0-CE63-C96BF0BF18C8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7602BC51-C265-DE4D-E7F8-BFF89C265CD5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353394-1ACA-DF55-8B8F-DF7936AB9F77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EA58CFFC-A4CD-84AA-AA52-EFBFB2F2BF93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261528-F1CD-2C92-E764-55E557F26E85}"/>
              </a:ext>
            </a:extLst>
          </p:cNvPr>
          <p:cNvSpPr txBox="1"/>
          <p:nvPr/>
        </p:nvSpPr>
        <p:spPr>
          <a:xfrm>
            <a:off x="401320" y="1025737"/>
            <a:ext cx="38625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페이지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3E51091-65BA-F761-BA3E-5173755C86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75" r="14875"/>
          <a:stretch/>
        </p:blipFill>
        <p:spPr>
          <a:xfrm>
            <a:off x="198120" y="1425847"/>
            <a:ext cx="5328920" cy="50631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136B592-0110-1B7C-32D9-1F8F3C379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245" y="1425848"/>
            <a:ext cx="6366635" cy="506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158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D09C9-12EA-D115-63D7-664C7BBC3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3E9B131F-5D07-D792-87F9-B1F0CBF238ED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95D941-3B7A-BF84-196A-BABF48042D22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3A6A3EF-DC1E-C8FB-6670-E551E813CD40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021C4DE9-F155-920B-C792-7BD296BE481D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530080-D8E3-B086-D24D-8C3BD130690E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1927A929-A9A2-E9DA-A883-0363253BCFE3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D2951A-FE75-5BD6-4982-54A199739D53}"/>
              </a:ext>
            </a:extLst>
          </p:cNvPr>
          <p:cNvSpPr txBox="1"/>
          <p:nvPr/>
        </p:nvSpPr>
        <p:spPr>
          <a:xfrm>
            <a:off x="401320" y="1025737"/>
            <a:ext cx="47813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페이지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탈퇴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삭제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587E02D-C49B-E87A-8705-670566FBA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75" r="14875"/>
          <a:stretch/>
        </p:blipFill>
        <p:spPr>
          <a:xfrm>
            <a:off x="198120" y="1425847"/>
            <a:ext cx="5328920" cy="50631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D95AC93-0852-9C8E-328C-4A4E542FE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244" y="1425847"/>
            <a:ext cx="6366635" cy="506316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F9B48FA-0A5A-A572-06C5-E58C8508A4C2}"/>
              </a:ext>
            </a:extLst>
          </p:cNvPr>
          <p:cNvSpPr/>
          <p:nvPr/>
        </p:nvSpPr>
        <p:spPr>
          <a:xfrm>
            <a:off x="4509419" y="4185920"/>
            <a:ext cx="824581" cy="116133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657F31F6-FFC5-4E27-B1D1-F82B71C209F0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5334000" y="4766586"/>
            <a:ext cx="760637" cy="8004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91D2F322-9415-44AB-603C-0A91863968EA}"/>
              </a:ext>
            </a:extLst>
          </p:cNvPr>
          <p:cNvSpPr/>
          <p:nvPr/>
        </p:nvSpPr>
        <p:spPr>
          <a:xfrm>
            <a:off x="6094637" y="3428999"/>
            <a:ext cx="5454633" cy="298173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39CBCE4-31AD-AD26-7303-65960238E4F0}"/>
              </a:ext>
            </a:extLst>
          </p:cNvPr>
          <p:cNvSpPr/>
          <p:nvPr/>
        </p:nvSpPr>
        <p:spPr>
          <a:xfrm>
            <a:off x="6094637" y="1495926"/>
            <a:ext cx="5454633" cy="193307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2E8BA97C-C22F-72A4-47AA-A47E3C9AD78E}"/>
              </a:ext>
            </a:extLst>
          </p:cNvPr>
          <p:cNvSpPr/>
          <p:nvPr/>
        </p:nvSpPr>
        <p:spPr>
          <a:xfrm>
            <a:off x="4509419" y="3916016"/>
            <a:ext cx="824581" cy="269903"/>
          </a:xfrm>
          <a:prstGeom prst="roundRect">
            <a:avLst>
              <a:gd name="adj" fmla="val 41370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802B607-35EE-5CC1-79EE-D82DCC8AD5D5}"/>
              </a:ext>
            </a:extLst>
          </p:cNvPr>
          <p:cNvCxnSpPr>
            <a:cxnSpLocks/>
            <a:stCxn id="21" idx="3"/>
            <a:endCxn id="18" idx="1"/>
          </p:cNvCxnSpPr>
          <p:nvPr/>
        </p:nvCxnSpPr>
        <p:spPr>
          <a:xfrm flipV="1">
            <a:off x="5334000" y="2462464"/>
            <a:ext cx="760637" cy="158850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85561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BE6A3-EAA4-46FC-B95F-78E8B0041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>
            <a:extLst>
              <a:ext uri="{FF2B5EF4-FFF2-40B4-BE49-F238E27FC236}">
                <a16:creationId xmlns:a16="http://schemas.microsoft.com/office/drawing/2014/main" id="{D7B57579-C583-C706-CE1D-21D7C8F38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" y="2043484"/>
            <a:ext cx="5849861" cy="38225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6F13493-1D0A-2B90-4F8B-98A274986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617" y="1751328"/>
            <a:ext cx="5474262" cy="4389752"/>
          </a:xfrm>
          <a:prstGeom prst="rect">
            <a:avLst/>
          </a:prstGeom>
        </p:spPr>
      </p:pic>
      <p:sp>
        <p:nvSpPr>
          <p:cNvPr id="5" name="TextBox 14">
            <a:extLst>
              <a:ext uri="{FF2B5EF4-FFF2-40B4-BE49-F238E27FC236}">
                <a16:creationId xmlns:a16="http://schemas.microsoft.com/office/drawing/2014/main" id="{89CA6B59-AA82-E25D-4885-9FE4BE5806AF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8898E07-3E57-5328-92C8-BF68461127BD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8F366E80-35B4-AAD7-BF53-DA6ADA581717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8DA81AF7-41ED-9626-4D22-2BD7D5BF3678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4E016C3-574E-4F57-423B-196C1210482E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8D75D45F-E076-99E4-03D6-E4EE4C5F5523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9AA49A-E369-F2BC-2576-CBF643350DCB}"/>
              </a:ext>
            </a:extLst>
          </p:cNvPr>
          <p:cNvSpPr txBox="1"/>
          <p:nvPr/>
        </p:nvSpPr>
        <p:spPr>
          <a:xfrm>
            <a:off x="401320" y="1025737"/>
            <a:ext cx="47813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페이지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정보 수정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4599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098A31-8BF5-E655-C61C-538F0A734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0A2D8C95-661C-E96B-2FAC-3169ED135CB9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소개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EE419A1-9894-B0A9-D596-BB653D661CCF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D0DB4763-0625-3BC9-6503-F2EA540FA7D1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3743B083-46DB-723B-E229-ECF660169439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#01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12EF7E1-B1E5-C662-8ABA-FD29D16BD8C5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5005DD25-4420-B37E-8AA7-5483A81FEFC0}"/>
              </a:ext>
            </a:extLst>
          </p:cNvPr>
          <p:cNvSpPr txBox="1"/>
          <p:nvPr/>
        </p:nvSpPr>
        <p:spPr>
          <a:xfrm>
            <a:off x="1119873" y="365178"/>
            <a:ext cx="894080" cy="27699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lvl="0">
              <a:lnSpc>
                <a:spcPct val="99600"/>
              </a:lnSpc>
            </a:pPr>
            <a:r>
              <a:rPr lang="ko-KR" alt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개요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DC669C-B14E-F1CE-19C7-420F5E168736}"/>
              </a:ext>
            </a:extLst>
          </p:cNvPr>
          <p:cNvSpPr txBox="1"/>
          <p:nvPr/>
        </p:nvSpPr>
        <p:spPr>
          <a:xfrm>
            <a:off x="513522" y="1156900"/>
            <a:ext cx="4843669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RUNNERS</a:t>
            </a:r>
            <a:br>
              <a:rPr lang="en-US" altLang="ko-KR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함께 달리는 즐거움</a:t>
            </a:r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러너들을 위한 최고의 커뮤니티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65E0BB2D-72EF-4B6E-B703-BAC274C0DC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0544312"/>
              </p:ext>
            </p:extLst>
          </p:nvPr>
        </p:nvGraphicFramePr>
        <p:xfrm>
          <a:off x="513522" y="3635808"/>
          <a:ext cx="11164956" cy="20336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91239">
                  <a:extLst>
                    <a:ext uri="{9D8B030D-6E8A-4147-A177-3AD203B41FA5}">
                      <a16:colId xmlns:a16="http://schemas.microsoft.com/office/drawing/2014/main" val="439600905"/>
                    </a:ext>
                  </a:extLst>
                </a:gridCol>
                <a:gridCol w="2791239">
                  <a:extLst>
                    <a:ext uri="{9D8B030D-6E8A-4147-A177-3AD203B41FA5}">
                      <a16:colId xmlns:a16="http://schemas.microsoft.com/office/drawing/2014/main" val="2803300967"/>
                    </a:ext>
                  </a:extLst>
                </a:gridCol>
                <a:gridCol w="2791239">
                  <a:extLst>
                    <a:ext uri="{9D8B030D-6E8A-4147-A177-3AD203B41FA5}">
                      <a16:colId xmlns:a16="http://schemas.microsoft.com/office/drawing/2014/main" val="1914717190"/>
                    </a:ext>
                  </a:extLst>
                </a:gridCol>
                <a:gridCol w="2791239">
                  <a:extLst>
                    <a:ext uri="{9D8B030D-6E8A-4147-A177-3AD203B41FA5}">
                      <a16:colId xmlns:a16="http://schemas.microsoft.com/office/drawing/2014/main" val="3594679628"/>
                    </a:ext>
                  </a:extLst>
                </a:gridCol>
              </a:tblGrid>
              <a:tr h="7473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시스템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코스 추천</a:t>
                      </a:r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20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리뷰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게시판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알림 시스템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357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러닝 팀을 만들고 가입하여 함께 러닝을 계획하고 활동을 공유합니다</a:t>
                      </a:r>
                      <a:r>
                        <a:rPr lang="en-US" altLang="ko-KR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인기 러닝 코스를 공유하고 평가하여 새로운 러닝 경험을 발견합니다</a:t>
                      </a:r>
                      <a:r>
                        <a:rPr lang="en-US" altLang="ko-KR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러너들이 정보를 나누고 소통하는 커뮤니티 공간을 제공합니다</a:t>
                      </a:r>
                      <a:r>
                        <a:rPr lang="en-US" altLang="ko-KR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</a:t>
                      </a:r>
                      <a:r>
                        <a:rPr lang="en-US" altLang="ko-KR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가입 요청 등의</a:t>
                      </a:r>
                      <a:br>
                        <a:rPr lang="en-US" altLang="ko-KR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실시간 알림 제공합니다</a:t>
                      </a:r>
                      <a:r>
                        <a:rPr lang="en-US" altLang="ko-KR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8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904490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DFF7D43-33B3-B1BC-B2C0-2FF04EEFD224}"/>
              </a:ext>
            </a:extLst>
          </p:cNvPr>
          <p:cNvSpPr txBox="1"/>
          <p:nvPr/>
        </p:nvSpPr>
        <p:spPr>
          <a:xfrm>
            <a:off x="513522" y="2829916"/>
            <a:ext cx="77973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RUNNERS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 러닝을 즐기는 사람들을 위한 최고의 커뮤니티 플랫폼입니다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0FC35EA-A3C6-F19B-ACED-8D85D2CE7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0575" y="1095965"/>
            <a:ext cx="3607904" cy="2372265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2381163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1C841-9862-4BAE-4F31-C9B37ADA2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60D9A0F-AD68-F853-9423-9F7C343A7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22" t="16797" r="17336" b="15295"/>
          <a:stretch/>
        </p:blipFill>
        <p:spPr>
          <a:xfrm>
            <a:off x="198120" y="2060146"/>
            <a:ext cx="5849861" cy="377211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14">
            <a:extLst>
              <a:ext uri="{FF2B5EF4-FFF2-40B4-BE49-F238E27FC236}">
                <a16:creationId xmlns:a16="http://schemas.microsoft.com/office/drawing/2014/main" id="{767FA56A-0CAB-1E83-D689-56EF2F2077EB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5B88805-AD7D-E422-E222-BABCFE614BDB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814984CC-B76A-13E7-BB52-66E8432E10EE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FEDF7EDE-25DE-E22D-004F-C2409F886A6B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8A019B4-72EB-AAB6-4821-A61DA44A3098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3B66004A-ED10-B749-8909-E6FADA5E11DE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25F6F6-7A9B-DB23-EB50-6A4881D77C28}"/>
              </a:ext>
            </a:extLst>
          </p:cNvPr>
          <p:cNvSpPr txBox="1"/>
          <p:nvPr/>
        </p:nvSpPr>
        <p:spPr>
          <a:xfrm>
            <a:off x="401320" y="1025737"/>
            <a:ext cx="47813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페이지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비밀번호 변경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092ACA7-3F7C-8F91-9C57-4272181BE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619" y="1751327"/>
            <a:ext cx="5474261" cy="438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5536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D35171-036E-138E-58EB-353EBDCF7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9211D8A3-79B6-870A-18C1-D173B2085314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6339E16-81BE-7322-ADA2-EDE7EFDF0F0A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EB9DA83-6B95-C518-3D64-F0B44C094EE6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0177ED78-B7E2-61C6-C317-682ADA51E5A5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4956C1-5D65-4669-5CC8-93995B7799FB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42FF1C29-A75A-9F50-F801-0A2516AF875E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3A9212-DDFA-89E2-C2A9-AAB218197B68}"/>
              </a:ext>
            </a:extLst>
          </p:cNvPr>
          <p:cNvSpPr txBox="1"/>
          <p:nvPr/>
        </p:nvSpPr>
        <p:spPr>
          <a:xfrm>
            <a:off x="401320" y="1025737"/>
            <a:ext cx="89712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일반 게시판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코스 게시판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게시판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생성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수정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B4E0AD-025A-CB50-E47B-D3B2AB06C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" y="1423107"/>
            <a:ext cx="7027628" cy="293992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E527CF7-4E49-1EDD-D5C3-5812B3390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" y="4258208"/>
            <a:ext cx="6627137" cy="253021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F4C40B9F-E13D-CDD2-B000-D503EE5F2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1452" y="1423107"/>
            <a:ext cx="5852428" cy="5358491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110110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514C64-6292-9035-78E9-F556A322D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93157B99-E88D-0C20-D5D8-B0DA462BA93A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7FB4631-E1F9-6CFC-F03E-4F73E05939BE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2FD7384-1758-678B-CB62-ABE86DFFA753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3C19F165-86C1-AF65-5944-84E244E505F4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1AA2C96-D78D-DE46-1481-F4B4DCAB07D9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0D556235-AF23-DD5C-AE08-C319DF7AAC8D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4F01A5-A7A1-5108-8161-51B50868106C}"/>
              </a:ext>
            </a:extLst>
          </p:cNvPr>
          <p:cNvSpPr txBox="1"/>
          <p:nvPr/>
        </p:nvSpPr>
        <p:spPr>
          <a:xfrm>
            <a:off x="401320" y="1025737"/>
            <a:ext cx="89712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글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작성 시 이미지 첨부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F1243E8-C081-7A46-1EB9-1D7EF5C71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" y="1425847"/>
            <a:ext cx="6817045" cy="48074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31A350A-5992-C033-CB2D-6CE12254E5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446" y="1780053"/>
            <a:ext cx="7239434" cy="48074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334477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87BC3-32E2-3422-E1BB-7D4F3C63A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46167C73-FE25-4058-D1EB-6DF14DB894B7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CDBA25D-B15F-55C7-CAE8-72B2F5BC4E28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76482AC1-FB47-6CB2-2153-FACCA8D2B376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CEC99195-79FD-B499-A7F7-1B2500954E40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E10DE7C-F927-F520-B730-C9F76B253A59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10B18FCD-CC66-12D7-3E68-E2C2BC990E17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91BF46-9193-CF94-2C76-B29EFF3DF691}"/>
              </a:ext>
            </a:extLst>
          </p:cNvPr>
          <p:cNvSpPr txBox="1"/>
          <p:nvPr/>
        </p:nvSpPr>
        <p:spPr>
          <a:xfrm>
            <a:off x="401320" y="1025737"/>
            <a:ext cx="89712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불러오기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다운로드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7C2C37B-344F-386C-FBDB-8203F481D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" y="1422607"/>
            <a:ext cx="6719515" cy="334736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2A3C825-9E85-FA46-D322-D08EDC8AF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455" y="1900790"/>
            <a:ext cx="6103425" cy="4462524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00729F3-134F-2E31-6A7B-1140B000A717}"/>
              </a:ext>
            </a:extLst>
          </p:cNvPr>
          <p:cNvSpPr/>
          <p:nvPr/>
        </p:nvSpPr>
        <p:spPr>
          <a:xfrm>
            <a:off x="689259" y="2625360"/>
            <a:ext cx="4817019" cy="962666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1A3A072C-E5DF-3E51-2ECB-66F6E7BD5E2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506278" y="2932043"/>
            <a:ext cx="384177" cy="17465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75181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6EE978-A865-A5EA-F422-20168E397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4366539-81A8-1624-1AD7-75C085A6FB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95" t="13848" r="15795" b="40104"/>
          <a:stretch/>
        </p:blipFill>
        <p:spPr>
          <a:xfrm>
            <a:off x="198120" y="1425847"/>
            <a:ext cx="5009984" cy="22137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14">
            <a:extLst>
              <a:ext uri="{FF2B5EF4-FFF2-40B4-BE49-F238E27FC236}">
                <a16:creationId xmlns:a16="http://schemas.microsoft.com/office/drawing/2014/main" id="{2C72C0EB-1EA8-0671-CF86-165F9A79D492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62E703B-4E2C-D6A0-77B0-A67919A2FCD1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FB45D5F8-F0C5-D870-084F-E2546C51E17E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D96E0141-F7C1-43A0-86EC-E8B3C90FE94E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1ACD4AE-0A16-73B1-9070-F7BF027FD9BB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EFAC3292-C6B5-D1AF-05D7-C946D53E11D5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5E5A7D-2EE3-7D0B-66BE-203807181D33}"/>
              </a:ext>
            </a:extLst>
          </p:cNvPr>
          <p:cNvSpPr txBox="1"/>
          <p:nvPr/>
        </p:nvSpPr>
        <p:spPr>
          <a:xfrm>
            <a:off x="401320" y="1025737"/>
            <a:ext cx="89712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불러오기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다운로드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440D99-564E-14D7-C264-865892A9B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" y="4272243"/>
            <a:ext cx="6540248" cy="237404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13195EB-DEF6-DA5F-30A7-CFEE492E39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6769" y="2130149"/>
            <a:ext cx="6877111" cy="4516135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38998B1-FE98-AA0A-FE27-BF51E79CFEAF}"/>
              </a:ext>
            </a:extLst>
          </p:cNvPr>
          <p:cNvSpPr/>
          <p:nvPr/>
        </p:nvSpPr>
        <p:spPr>
          <a:xfrm>
            <a:off x="299750" y="2130148"/>
            <a:ext cx="1240815" cy="1298851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A4C7BAE-90FD-41ED-73C5-587E0B8E7FFD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920158" y="3428999"/>
            <a:ext cx="1117364" cy="84324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0EEE9D0-E6F8-CA7D-B42A-FC2B31D06146}"/>
              </a:ext>
            </a:extLst>
          </p:cNvPr>
          <p:cNvSpPr/>
          <p:nvPr/>
        </p:nvSpPr>
        <p:spPr>
          <a:xfrm>
            <a:off x="4492487" y="2233078"/>
            <a:ext cx="544720" cy="1195921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3161A70-03B2-49BF-0505-CFD952B7D90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4764847" y="3428999"/>
            <a:ext cx="351922" cy="50304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21828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09FDC7-D767-589D-ABDF-D3C2584CC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4F5BA510-D7F3-4A10-1954-A14405F84E92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C71C9F7-CE67-7DF8-2658-F632F74D7F14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FE020F5E-F010-58AF-6669-7F1730522AB9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96A0F948-042D-B448-441B-BED5DDD9D4DE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49D8608-35C4-9370-729D-EBE439DE631F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727F358E-CA0A-3DCF-F070-D1658A90022A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939185-E4C5-EF9E-7C2C-26D54F1FA804}"/>
              </a:ext>
            </a:extLst>
          </p:cNvPr>
          <p:cNvSpPr txBox="1"/>
          <p:nvPr/>
        </p:nvSpPr>
        <p:spPr>
          <a:xfrm>
            <a:off x="401320" y="1025737"/>
            <a:ext cx="38625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코스 좋아요 기능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5E01FD8-7702-8151-E096-3F271EDA5108}"/>
              </a:ext>
            </a:extLst>
          </p:cNvPr>
          <p:cNvGrpSpPr/>
          <p:nvPr/>
        </p:nvGrpSpPr>
        <p:grpSpPr>
          <a:xfrm>
            <a:off x="198120" y="1432316"/>
            <a:ext cx="6239746" cy="2979011"/>
            <a:chOff x="198120" y="1432316"/>
            <a:chExt cx="6239746" cy="2979011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CB5ABC3B-D544-C32A-C473-D110E064C1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639" t="11745" r="14954" b="38504"/>
            <a:stretch/>
          </p:blipFill>
          <p:spPr>
            <a:xfrm>
              <a:off x="198120" y="1432316"/>
              <a:ext cx="6239746" cy="220847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347D2369-9C1D-0A13-8B79-688C87C9D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120" y="3487273"/>
              <a:ext cx="6239746" cy="92405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3255F873-BE33-2EBD-C47E-B607D7C68C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1614" y="1702381"/>
            <a:ext cx="6102266" cy="281662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CCAF57E-53BA-C433-0BBD-E50E7C7BC5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1614" y="4519003"/>
            <a:ext cx="6102266" cy="2219635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592483C-3D01-F341-468F-D6C904F11590}"/>
              </a:ext>
            </a:extLst>
          </p:cNvPr>
          <p:cNvSpPr/>
          <p:nvPr/>
        </p:nvSpPr>
        <p:spPr>
          <a:xfrm>
            <a:off x="484873" y="3021496"/>
            <a:ext cx="1622223" cy="358101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3617CB8A-1A5D-75E2-C82C-25C41B30E98E}"/>
              </a:ext>
            </a:extLst>
          </p:cNvPr>
          <p:cNvCxnSpPr>
            <a:cxnSpLocks/>
            <a:stCxn id="19" idx="3"/>
            <a:endCxn id="7" idx="1"/>
          </p:cNvCxnSpPr>
          <p:nvPr/>
        </p:nvCxnSpPr>
        <p:spPr>
          <a:xfrm flipV="1">
            <a:off x="2107096" y="3110692"/>
            <a:ext cx="3784518" cy="8985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076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111C94-105D-DB20-C7A5-6E91E7EF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397BE3CF-9C79-F97D-B476-7F782A431C36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CD766F4-D050-C5F7-AB64-B98536F70940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61DF96E-BDE9-731B-0406-F68023E4010D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B8646996-73FF-F0D7-CF43-BC1F6C9681DC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E8D2DC-F9A8-04ED-1702-10F71BA4C667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9335AC16-1E84-38FA-A469-27374DAE4559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A74A60-7548-1192-7DB6-8F6D782FF175}"/>
              </a:ext>
            </a:extLst>
          </p:cNvPr>
          <p:cNvSpPr txBox="1"/>
          <p:nvPr/>
        </p:nvSpPr>
        <p:spPr>
          <a:xfrm>
            <a:off x="401320" y="1025737"/>
            <a:ext cx="38625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댓글 기능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비밀 댓글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314BEB-0D27-30BB-37EE-2D049A59B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1" t="15427" r="15771"/>
          <a:stretch/>
        </p:blipFill>
        <p:spPr>
          <a:xfrm>
            <a:off x="198119" y="1425847"/>
            <a:ext cx="5073564" cy="37672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528AD12-2AF8-23A8-5AC3-4A969536BF27}"/>
              </a:ext>
            </a:extLst>
          </p:cNvPr>
          <p:cNvSpPr/>
          <p:nvPr/>
        </p:nvSpPr>
        <p:spPr>
          <a:xfrm>
            <a:off x="326391" y="3733552"/>
            <a:ext cx="4817019" cy="962666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BF34035-325F-0234-4A05-CDD01BD14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48" t="66091" r="16948" b="13483"/>
          <a:stretch/>
        </p:blipFill>
        <p:spPr>
          <a:xfrm>
            <a:off x="1880011" y="4010809"/>
            <a:ext cx="8941035" cy="16605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6083CE7-CF6D-0F57-3123-EEC5EDE5A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852" y="1801830"/>
            <a:ext cx="7561028" cy="241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00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5F0010-CA3A-E425-E8FD-F041C5548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E0F91EE8-8734-65C9-DA84-DC2A3AA90AC0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C53289D-879A-6EC0-006C-15D478E04412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6DC14E8-A74A-0F5D-F0B4-E458BBC300E7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02377BB3-D111-973C-15F3-84F3D33EE098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56D1E44-DF46-9465-5C94-99849581EBAD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1A0BBCA7-F422-C143-9817-EAA95BD27CDC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7A19CB-4D7C-7BEB-AA66-613FCAFFA4C6}"/>
              </a:ext>
            </a:extLst>
          </p:cNvPr>
          <p:cNvSpPr txBox="1"/>
          <p:nvPr/>
        </p:nvSpPr>
        <p:spPr>
          <a:xfrm>
            <a:off x="401320" y="1025737"/>
            <a:ext cx="38625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 기능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8E3E944-4DAF-9564-EE2F-3993AE90FF33}"/>
              </a:ext>
            </a:extLst>
          </p:cNvPr>
          <p:cNvGrpSpPr/>
          <p:nvPr/>
        </p:nvGrpSpPr>
        <p:grpSpPr>
          <a:xfrm>
            <a:off x="198782" y="1425847"/>
            <a:ext cx="5628122" cy="3603353"/>
            <a:chOff x="4602082" y="1721963"/>
            <a:chExt cx="6857735" cy="4390601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1DEE3F68-F6E8-3840-C074-25793CF8C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2082" y="1721963"/>
              <a:ext cx="6787064" cy="439060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3B63AE5-BDD6-F4A0-C62C-AC649463AD1C}"/>
                </a:ext>
              </a:extLst>
            </p:cNvPr>
            <p:cNvSpPr/>
            <p:nvPr/>
          </p:nvSpPr>
          <p:spPr>
            <a:xfrm>
              <a:off x="5007177" y="4081006"/>
              <a:ext cx="6452640" cy="1875049"/>
            </a:xfrm>
            <a:prstGeom prst="roundRect">
              <a:avLst>
                <a:gd name="adj" fmla="val 2834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75F59043-1329-2A78-D9F0-A2489265D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6685" y="2707995"/>
            <a:ext cx="4429086" cy="39953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E452032-8766-14F4-D6A2-85BFC0FEC2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356" y="1425847"/>
            <a:ext cx="4131982" cy="356583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6754F4C-15DC-6586-D22F-386E2B52FC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8" b="66299"/>
          <a:stretch/>
        </p:blipFill>
        <p:spPr>
          <a:xfrm>
            <a:off x="9332843" y="4186360"/>
            <a:ext cx="2457837" cy="251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7236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D1FA87-1F65-3AE3-E05B-8CFA8E7C9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6425A091-9B07-1BCE-AC1C-5CED4A5A612E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BA95A87-7D7A-5FF1-B9BE-83C03E2E9FFC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8292231-5355-0DF1-8757-A7C319999592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FC71E400-9D0C-99BC-1CAC-6098ADB1B718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EED76C3-19FE-FF8D-0BEB-08DC6E4E336F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C38D25F5-A193-F0EB-CC62-345B39DE0A78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E42445-F305-9274-E358-C01C034A5A1B}"/>
              </a:ext>
            </a:extLst>
          </p:cNvPr>
          <p:cNvSpPr txBox="1"/>
          <p:nvPr/>
        </p:nvSpPr>
        <p:spPr>
          <a:xfrm>
            <a:off x="401320" y="1025737"/>
            <a:ext cx="38625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페이지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가입 신청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2B5841-53BD-DA19-6836-8FFDC5DB2B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" y="1425847"/>
            <a:ext cx="3459480" cy="515858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366E959-9DC5-89C3-CBA3-AEA1D41534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5" t="82465" r="13525"/>
          <a:stretch/>
        </p:blipFill>
        <p:spPr>
          <a:xfrm>
            <a:off x="2799520" y="1425847"/>
            <a:ext cx="7474175" cy="267901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8F5275C-3E77-FCAC-6894-685351B335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18" r="34518" b="44354"/>
          <a:stretch/>
        </p:blipFill>
        <p:spPr>
          <a:xfrm>
            <a:off x="7571132" y="3081120"/>
            <a:ext cx="3602280" cy="350331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36700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70C08-A578-F0CD-EB6A-674C60C2D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FAC1E8E-0C82-DD51-8B17-0413FB270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1" y="1425847"/>
            <a:ext cx="3459479" cy="51585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14">
            <a:extLst>
              <a:ext uri="{FF2B5EF4-FFF2-40B4-BE49-F238E27FC236}">
                <a16:creationId xmlns:a16="http://schemas.microsoft.com/office/drawing/2014/main" id="{38CA8BFC-A45C-75BB-625C-17C02A6EF960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70E9BA6-B9F1-2063-D55C-A58270171088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F840B26E-6F11-4119-DAF3-142E36FD36C3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834820FC-DE9A-43E0-8272-BAE5B7911D0F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841D1CE-04B4-84EF-A137-FC1D99D4C3D7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7EE67E40-0615-A4F7-C815-24E95802218A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1F2C77-580A-6534-2380-5C6F219F11CE}"/>
              </a:ext>
            </a:extLst>
          </p:cNvPr>
          <p:cNvSpPr txBox="1"/>
          <p:nvPr/>
        </p:nvSpPr>
        <p:spPr>
          <a:xfrm>
            <a:off x="401320" y="1025737"/>
            <a:ext cx="43893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페이지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가입 신청 대기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0B33CFB-E9CC-7CF7-97FB-8491A620B5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28" t="83724" r="12928"/>
          <a:stretch/>
        </p:blipFill>
        <p:spPr>
          <a:xfrm>
            <a:off x="3366050" y="3618616"/>
            <a:ext cx="7474175" cy="267901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4A2B086-650E-F0B7-2466-32E195E6D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8667" y="1550387"/>
            <a:ext cx="8735644" cy="178142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68343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A926F10C-2E71-2828-AEA6-3B73EA973111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주제 선정 이유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EC7169C-D0B9-51B6-312E-4E6EE10E2FF8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93BCEBB7-7926-961A-9E66-F9CEF340AA1F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045B6B60-18CC-F467-C0CF-C69DB9D5AB67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#01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24481B9-2C81-45B9-68D3-5C48F5B2944E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8BD9B5DF-0E97-74C6-6E23-EFF434F79BFE}"/>
              </a:ext>
            </a:extLst>
          </p:cNvPr>
          <p:cNvSpPr txBox="1"/>
          <p:nvPr/>
        </p:nvSpPr>
        <p:spPr>
          <a:xfrm>
            <a:off x="1119873" y="365178"/>
            <a:ext cx="894080" cy="27699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lvl="0">
              <a:lnSpc>
                <a:spcPct val="99600"/>
              </a:lnSpc>
            </a:pPr>
            <a:r>
              <a:rPr lang="ko-KR" alt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개요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A625265-0947-0923-4324-A819B7F936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1456578"/>
              </p:ext>
            </p:extLst>
          </p:nvPr>
        </p:nvGraphicFramePr>
        <p:xfrm>
          <a:off x="1030356" y="1965960"/>
          <a:ext cx="10131288" cy="31771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7096">
                  <a:extLst>
                    <a:ext uri="{9D8B030D-6E8A-4147-A177-3AD203B41FA5}">
                      <a16:colId xmlns:a16="http://schemas.microsoft.com/office/drawing/2014/main" val="1264476084"/>
                    </a:ext>
                  </a:extLst>
                </a:gridCol>
                <a:gridCol w="3377096">
                  <a:extLst>
                    <a:ext uri="{9D8B030D-6E8A-4147-A177-3AD203B41FA5}">
                      <a16:colId xmlns:a16="http://schemas.microsoft.com/office/drawing/2014/main" val="1271179464"/>
                    </a:ext>
                  </a:extLst>
                </a:gridCol>
                <a:gridCol w="3377096">
                  <a:extLst>
                    <a:ext uri="{9D8B030D-6E8A-4147-A177-3AD203B41FA5}">
                      <a16:colId xmlns:a16="http://schemas.microsoft.com/office/drawing/2014/main" val="1019488231"/>
                    </a:ext>
                  </a:extLst>
                </a:gridCol>
              </a:tblGrid>
              <a:tr h="9263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개발 팀원들의 관심사 및 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경험과의 연관성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넓은 사용자층 확보 가능성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러닝 커뮤니티의 기대 효과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196572"/>
                  </a:ext>
                </a:extLst>
              </a:tr>
              <a:tr h="596952"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개발인원들의 관심과 경험이 러닝에 연관되어 있음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진행 시 높은 이해도와 </a:t>
                      </a:r>
                      <a:b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아이디어 도출 가능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프로젝트에 대한 지속적인 흥미와 몰입도가 높을 것으로 예상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러닝은 연령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성별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직업과 관계없이 많은 사람이 관심을 가지는 활동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사용자부터 러닝 동호회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b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마라톤 참가자 등 다양한 층이 활용 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기존 러닝 서비스와 차별화된 요소</a:t>
                      </a:r>
                      <a:b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러닝 기록 관리 앱은 많지만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관련 커뮤니티는 상대적으로 적음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 참여와 지속적인 활동을 </a:t>
                      </a:r>
                      <a:b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유도하는 기능 제안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5154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09136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CEEE1-D349-5012-B1F3-3851FE158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7B7C414-BC4B-A802-25C9-38A8755C3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" y="1425845"/>
            <a:ext cx="3459479" cy="51585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14">
            <a:extLst>
              <a:ext uri="{FF2B5EF4-FFF2-40B4-BE49-F238E27FC236}">
                <a16:creationId xmlns:a16="http://schemas.microsoft.com/office/drawing/2014/main" id="{7293C334-7380-2E6B-329C-C8AC289CAC9F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8E13F49-29AD-B8CE-2968-E98E0CB9DF7D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BC683E9-5650-21DA-B615-65878C590A2D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6741DA8A-59EF-1B5B-B0F1-847B9DB56A4C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7DB37E-9083-9B70-3008-ABF6F54E6D17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B288F800-240E-B287-099C-5B990BEAF4FB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87E7F8-1A57-9FF6-5664-2EA5881724AD}"/>
              </a:ext>
            </a:extLst>
          </p:cNvPr>
          <p:cNvSpPr txBox="1"/>
          <p:nvPr/>
        </p:nvSpPr>
        <p:spPr>
          <a:xfrm>
            <a:off x="401320" y="1025737"/>
            <a:ext cx="53037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페이지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가입 신청 수락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거절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8AD3F6B-2D4A-49A5-D3F2-62D7DF59E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08" t="72806" r="14308"/>
          <a:stretch/>
        </p:blipFill>
        <p:spPr>
          <a:xfrm>
            <a:off x="3860798" y="3429001"/>
            <a:ext cx="6739799" cy="315543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F247A52-0A03-BF3A-F659-501CF1552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800" y="1633542"/>
            <a:ext cx="6739798" cy="168616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6687559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58C227-9180-4A0F-8193-674530B7C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19DB7A68-770B-6DA1-1D2D-024C4B8AABBD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CCB46C1-8E53-77B1-3644-4ED493071097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0AFD414-411F-00F9-913E-5653C742FBB4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13F6291C-F34A-BD10-B6FA-05851F414A95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38689EE-29D5-CE4F-E9DF-06E3D1B7CC01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F93D367A-6DEB-5698-E995-50D0652E88CC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D25784-019E-5F9E-40A0-D153CE7B4E6A}"/>
              </a:ext>
            </a:extLst>
          </p:cNvPr>
          <p:cNvSpPr txBox="1"/>
          <p:nvPr/>
        </p:nvSpPr>
        <p:spPr>
          <a:xfrm>
            <a:off x="401320" y="1025737"/>
            <a:ext cx="645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페이지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가입 신청 수락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거절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E011818-3CF8-B8B9-B797-0850409682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08" t="72806" r="14308"/>
          <a:stretch/>
        </p:blipFill>
        <p:spPr>
          <a:xfrm>
            <a:off x="2759765" y="1425845"/>
            <a:ext cx="6672470" cy="3285303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9AD6DAC-E912-33AE-C301-165D9EF62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" y="3709292"/>
            <a:ext cx="5826368" cy="169083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7E4853A-DA58-5767-4972-130C6F358E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" y="5638109"/>
            <a:ext cx="5826368" cy="7621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34F3D87-9769-19D6-176C-F9F504763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512" y="3709292"/>
            <a:ext cx="5826368" cy="762106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174A14C-141C-86C0-88D7-40C2B438E2EA}"/>
              </a:ext>
            </a:extLst>
          </p:cNvPr>
          <p:cNvSpPr/>
          <p:nvPr/>
        </p:nvSpPr>
        <p:spPr>
          <a:xfrm>
            <a:off x="3406140" y="2232054"/>
            <a:ext cx="599330" cy="358101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FE8E0AB-1D65-49A3-5EA9-30D8E8298604}"/>
              </a:ext>
            </a:extLst>
          </p:cNvPr>
          <p:cNvCxnSpPr>
            <a:cxnSpLocks/>
            <a:stCxn id="11" idx="2"/>
            <a:endCxn id="4" idx="0"/>
          </p:cNvCxnSpPr>
          <p:nvPr/>
        </p:nvCxnSpPr>
        <p:spPr>
          <a:xfrm flipH="1">
            <a:off x="3107745" y="2590155"/>
            <a:ext cx="598060" cy="99265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C10864D-3E19-C434-C424-F47BD285E36D}"/>
              </a:ext>
            </a:extLst>
          </p:cNvPr>
          <p:cNvSpPr/>
          <p:nvPr/>
        </p:nvSpPr>
        <p:spPr>
          <a:xfrm>
            <a:off x="4005471" y="2232054"/>
            <a:ext cx="571610" cy="358101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6A8D9B6-913A-C5AF-9720-7BF4BCF42F7F}"/>
              </a:ext>
            </a:extLst>
          </p:cNvPr>
          <p:cNvCxnSpPr>
            <a:cxnSpLocks/>
            <a:stCxn id="19" idx="2"/>
            <a:endCxn id="8" idx="0"/>
          </p:cNvCxnSpPr>
          <p:nvPr/>
        </p:nvCxnSpPr>
        <p:spPr>
          <a:xfrm>
            <a:off x="4291276" y="2590155"/>
            <a:ext cx="4789420" cy="111913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E16DFF1-2487-3176-02A8-3A84F8FDFB3B}"/>
              </a:ext>
            </a:extLst>
          </p:cNvPr>
          <p:cNvSpPr/>
          <p:nvPr/>
        </p:nvSpPr>
        <p:spPr>
          <a:xfrm>
            <a:off x="119490" y="3582806"/>
            <a:ext cx="5976510" cy="3004684"/>
          </a:xfrm>
          <a:prstGeom prst="roundRect">
            <a:avLst>
              <a:gd name="adj" fmla="val 5751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8026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B7811A-08EA-FE9C-52D1-FC3087253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7A88901F-5AC3-B361-E549-D5341C2F2F12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55024D4-B49A-2833-7F15-C13213F36E3D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F9A4711-57A1-E9B3-ADC2-908948F086D5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D31645FE-8703-A365-E79A-576AA5D061D9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C6F1218-7F72-5719-BD4A-3D37065221C9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886860A9-EBF0-8923-7CBA-4F474DE64FDA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44F506-6A9C-4076-7962-E4E8FBDA5393}"/>
              </a:ext>
            </a:extLst>
          </p:cNvPr>
          <p:cNvSpPr txBox="1"/>
          <p:nvPr/>
        </p:nvSpPr>
        <p:spPr>
          <a:xfrm>
            <a:off x="401320" y="1025737"/>
            <a:ext cx="38625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페이지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신청 대기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FA95606-0B7A-F48F-2D7E-07BCB1D38B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7" r="21527" b="46124"/>
          <a:stretch/>
        </p:blipFill>
        <p:spPr>
          <a:xfrm>
            <a:off x="198120" y="1425847"/>
            <a:ext cx="5051063" cy="258595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3044EF9-DB1E-32CF-5FD9-6EC17457F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643" y="2361544"/>
            <a:ext cx="6547237" cy="127885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82A8C52-20CB-8044-D879-6711968931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" y="4050789"/>
            <a:ext cx="6916115" cy="1905266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D193399-1A9A-65F0-2F04-7D0A4DCAED04}"/>
              </a:ext>
            </a:extLst>
          </p:cNvPr>
          <p:cNvSpPr/>
          <p:nvPr/>
        </p:nvSpPr>
        <p:spPr>
          <a:xfrm>
            <a:off x="3081130" y="1922057"/>
            <a:ext cx="690771" cy="358101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A2FF982-7C18-8B59-9406-0FDC1C68BAF3}"/>
              </a:ext>
            </a:extLst>
          </p:cNvPr>
          <p:cNvCxnSpPr>
            <a:cxnSpLocks/>
            <a:stCxn id="13" idx="3"/>
            <a:endCxn id="8" idx="1"/>
          </p:cNvCxnSpPr>
          <p:nvPr/>
        </p:nvCxnSpPr>
        <p:spPr>
          <a:xfrm>
            <a:off x="3771901" y="2101108"/>
            <a:ext cx="1674742" cy="89986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69756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033C30-1553-F8DB-202A-FF3A8759C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FF31659F-7D82-95AD-902A-08310F152E10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B4917BE-63C2-19BB-0BD9-CD0CDB786626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77B3DA57-95E9-9FAC-EB0B-6633D1C12995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BB27BD20-59D7-7F65-3CAD-C131C3D83E54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FB0B7C-CF5F-CC93-E726-13956B8D7DF4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304990D1-9B0C-15DE-5639-8957D1B825E7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CEC5DE-858D-9A49-4866-E9D6E9633633}"/>
              </a:ext>
            </a:extLst>
          </p:cNvPr>
          <p:cNvSpPr txBox="1"/>
          <p:nvPr/>
        </p:nvSpPr>
        <p:spPr>
          <a:xfrm>
            <a:off x="401320" y="1025737"/>
            <a:ext cx="38625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전용 공간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앨범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F103868-7E9A-2EF5-CD09-6D90BDFED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07" t="15807" r="15807" b="15807"/>
          <a:stretch/>
        </p:blipFill>
        <p:spPr>
          <a:xfrm>
            <a:off x="198120" y="1425847"/>
            <a:ext cx="4319534" cy="233749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A7E2CC6-9BAF-5BC9-DA36-047FA6420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24" t="15924" r="15924" b="15924"/>
          <a:stretch/>
        </p:blipFill>
        <p:spPr>
          <a:xfrm>
            <a:off x="198116" y="2932033"/>
            <a:ext cx="4319534" cy="23295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A25C528-5F7D-7D65-149A-4DB57B399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07" t="15807" r="15807" b="15807"/>
          <a:stretch/>
        </p:blipFill>
        <p:spPr>
          <a:xfrm>
            <a:off x="198116" y="4414253"/>
            <a:ext cx="4319534" cy="23375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5389241-DEAB-2B34-503E-E5262E7DAA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9752" y="1420524"/>
            <a:ext cx="4319534" cy="388908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80BE5C0-488C-07FC-6EBE-97843E5E46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8762" y="4167149"/>
            <a:ext cx="6065118" cy="2584604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56611A3-E073-3B14-923D-B28D6EADC409}"/>
              </a:ext>
            </a:extLst>
          </p:cNvPr>
          <p:cNvSpPr/>
          <p:nvPr/>
        </p:nvSpPr>
        <p:spPr>
          <a:xfrm>
            <a:off x="308113" y="2115603"/>
            <a:ext cx="1798983" cy="358101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42E8D91-AD61-76EE-F0EB-64E23529B4A5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2107096" y="2047461"/>
            <a:ext cx="2772656" cy="24719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96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58F87-E21E-2027-9A03-186AA00FD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D07BDC28-7739-9F40-15E9-4E0D5A33016F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E87B037-5D72-B92F-DA8B-EDEF26ED8A79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6CC6D1D-E852-572B-6722-C41A32F6657F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ADC3C33C-62F9-0B62-7455-8FDD7EED745C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1C1D47-15AC-6B27-3D01-08E9832E953F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A5C7F505-7D94-A768-5A33-89763C1280D0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BC82F7-4BDF-EEB7-CD64-66A21F1147BC}"/>
              </a:ext>
            </a:extLst>
          </p:cNvPr>
          <p:cNvSpPr txBox="1"/>
          <p:nvPr/>
        </p:nvSpPr>
        <p:spPr>
          <a:xfrm>
            <a:off x="401320" y="1025737"/>
            <a:ext cx="48067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전용 공간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일정 게시판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304A683-9641-56F2-D741-9BE1BC7191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89" y="1488589"/>
            <a:ext cx="7094662" cy="38392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CA9EB44-C663-100C-2415-429077889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218" y="2827756"/>
            <a:ext cx="7094662" cy="38392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966431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BBF2A6-33A4-607E-2EBB-FD5FD0AB8C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929BB28E-F175-01F9-B190-EA683B78571C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785CFD2-46B9-F83B-27A9-1B28F4CADD43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B409FFF-CA1A-B744-882F-F0BE3AFFFAAE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7D3DF8D1-5474-7C4C-690A-750074A32B61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E4DEBA1-E0CD-8A1A-7F40-36100D51180B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750671A0-B96A-AA5D-C3B3-980C7007CFC3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1C0A29-8B46-80E5-697B-18F4FBF080B2}"/>
              </a:ext>
            </a:extLst>
          </p:cNvPr>
          <p:cNvSpPr txBox="1"/>
          <p:nvPr/>
        </p:nvSpPr>
        <p:spPr>
          <a:xfrm>
            <a:off x="401320" y="1025737"/>
            <a:ext cx="48067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전용 공간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일정 게시판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BFE5EDD-1D78-DD9B-93DF-8D5EB8CC6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1" y="1425848"/>
            <a:ext cx="6753660" cy="275461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CD78461-A25E-EE35-BEE2-34BDE57DCD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0218" y="2442184"/>
            <a:ext cx="6753661" cy="4234928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500863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1EBDB0-B9B7-3829-BE0E-234E9CF1B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152ACADA-9B17-1F6B-BC0D-24B3F48B36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89" y="1486804"/>
            <a:ext cx="7094662" cy="38392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14">
            <a:extLst>
              <a:ext uri="{FF2B5EF4-FFF2-40B4-BE49-F238E27FC236}">
                <a16:creationId xmlns:a16="http://schemas.microsoft.com/office/drawing/2014/main" id="{AFD98E07-B3FD-235D-CFCF-AD35BCCBFFE6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Controller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B5A5DD-A926-8195-92BB-084A8AD42A45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3F00043A-1433-5176-C011-11F5BDC291DD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93B1FDD4-D7FA-E2FE-CD9E-E970A01359FC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0208F40-75BB-35CC-5EC2-A5A0584143D9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94B092BF-E3B9-456D-1945-E23245E5E2F7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1F1F5E-8AFB-DB6C-A2F9-FE07708965BF}"/>
              </a:ext>
            </a:extLst>
          </p:cNvPr>
          <p:cNvSpPr txBox="1"/>
          <p:nvPr/>
        </p:nvSpPr>
        <p:spPr>
          <a:xfrm>
            <a:off x="401320" y="1025737"/>
            <a:ext cx="48067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기능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전용 공간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일정 게시판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E394DCF-C868-8397-8DBE-54A8631458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218" y="2827756"/>
            <a:ext cx="7094662" cy="38392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414031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016D9-A91C-50AE-014A-DAA946457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002EEA52-4150-4F3E-CE29-E3098125F38C}"/>
              </a:ext>
            </a:extLst>
          </p:cNvPr>
          <p:cNvSpPr txBox="1"/>
          <p:nvPr/>
        </p:nvSpPr>
        <p:spPr>
          <a:xfrm>
            <a:off x="3279871" y="270510"/>
            <a:ext cx="5632258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 프로젝트를 진행하며 생긴 애로사항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AF28D8C-6D16-E452-4B93-A2C30BE445B9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3BD52C2-68E1-3E12-FE80-5D6933DED0F3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5981DAD1-415E-D5F6-6EDB-911009C31FA4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#08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99D216D-561D-8028-9CE2-8437C0F89172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76B9D83E-00F7-194B-3C50-35ABF3C39765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후기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9F51AAA-E4B7-C7D8-937B-C723349DE2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05965"/>
              </p:ext>
            </p:extLst>
          </p:nvPr>
        </p:nvGraphicFramePr>
        <p:xfrm>
          <a:off x="401319" y="1425847"/>
          <a:ext cx="11389362" cy="4448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3298">
                  <a:extLst>
                    <a:ext uri="{9D8B030D-6E8A-4147-A177-3AD203B41FA5}">
                      <a16:colId xmlns:a16="http://schemas.microsoft.com/office/drawing/2014/main" val="2620892393"/>
                    </a:ext>
                  </a:extLst>
                </a:gridCol>
                <a:gridCol w="10186064">
                  <a:extLst>
                    <a:ext uri="{9D8B030D-6E8A-4147-A177-3AD203B41FA5}">
                      <a16:colId xmlns:a16="http://schemas.microsoft.com/office/drawing/2014/main" val="3883632121"/>
                    </a:ext>
                  </a:extLst>
                </a:gridCol>
              </a:tblGrid>
              <a:tr h="20555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4358624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이지해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Git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활용 전략에 대한 의문점이 생겼습니다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b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 프로젝트에서 진행하며 충돌 오류가 발생하지는 않았지만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 방식으로 진행 하는 것이 맞는가 하는 의구심이 생겼습니다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서버 주소에 대한 보완적인 접근 조건을 예상 하지 못하였습니다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b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학원에서 벗어나면 학원 방화벽으로 인해 외부에서 접근을 하지 못하였기 때문에 추가 작업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테스트 작업 시간이 부족했습니다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992006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이수빈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pull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을 받을 때마다 수정해야 하는 양이 많았던 점이 아쉬웠습니다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학원을 벗어나면 오라클 서버로 접근할 수 없었던 점이 불편했습니다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63193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최호철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코드와 메서드 중복이 많았던 것 같습니다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클라이언트와 서버 간 비동기 처리 및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API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설계 능력이 부족했습니다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유효성 검사에 대한 처리도 미흡했습니다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4517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허유진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사용자가 접근하는 방법에 대한 처리가 미흡했습니다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b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사용자가 간단한 수정을 하기 위해 페이지로 이동하는 방법이 아닌 </a:t>
                      </a:r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모달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창을 띄워서 상대적으로 접근하기 쉽게 하려 하였지만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b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해당 부분에서 알 수 없는 오류가 생겨 </a:t>
                      </a:r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모달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창이 아닌 수정 페이지로 이동하는 방법으로 처리했습니다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2704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309764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734C0-200E-7FC2-D0A2-32099CE08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70F78B34-8804-BF55-F624-B21924B304AA}"/>
              </a:ext>
            </a:extLst>
          </p:cNvPr>
          <p:cNvSpPr txBox="1"/>
          <p:nvPr/>
        </p:nvSpPr>
        <p:spPr>
          <a:xfrm>
            <a:off x="2590800" y="270510"/>
            <a:ext cx="701040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미흡하거나 </a:t>
            </a:r>
            <a:r>
              <a:rPr lang="ko-KR" altLang="en-US" sz="2600" b="0" i="0" u="none" strike="noStrike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놓친 부분과 더 개발하고 싶은 부분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4A14217-078D-04C2-798E-E551B57FD7AB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1F16FBD-FB23-486C-C155-E05BB27D2DF1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E2DB8714-4CE1-0664-8AFD-2F28A020634B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#08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D387CED-D668-27AD-D4C5-720E92479571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5F18BDAF-11A7-457C-B9A5-DA931F2B2EA8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후기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856F0CC1-1AE9-93D5-A413-70B9095996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5380792"/>
              </p:ext>
            </p:extLst>
          </p:nvPr>
        </p:nvGraphicFramePr>
        <p:xfrm>
          <a:off x="401320" y="1425847"/>
          <a:ext cx="11389360" cy="38087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3298">
                  <a:extLst>
                    <a:ext uri="{9D8B030D-6E8A-4147-A177-3AD203B41FA5}">
                      <a16:colId xmlns:a16="http://schemas.microsoft.com/office/drawing/2014/main" val="2620892393"/>
                    </a:ext>
                  </a:extLst>
                </a:gridCol>
                <a:gridCol w="10186062">
                  <a:extLst>
                    <a:ext uri="{9D8B030D-6E8A-4147-A177-3AD203B41FA5}">
                      <a16:colId xmlns:a16="http://schemas.microsoft.com/office/drawing/2014/main" val="3883632121"/>
                    </a:ext>
                  </a:extLst>
                </a:gridCol>
              </a:tblGrid>
              <a:tr h="20555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4358624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이지해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프로젝트 진행 간 일정 관리 미흡</a:t>
                      </a:r>
                      <a:b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프로젝트를 진행하며 조금 더 욕심을 냈다면 더 좋은 퀄리티와 더 많은 기능들을 구현할 수 있었을 것이라고 생각합니다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더 개발하고 싶은 부분</a:t>
                      </a:r>
                      <a:b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다른 성격을 가진 게시판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지역에서 진행 중인 러닝 관련 이벤트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관리자 페이지 등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992006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이수빈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시간이 더 주어졌었다면 실시간 알림 기능을 넣을 수 있었을 것 같습니다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프로젝트의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DB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를 오라클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DB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 아닌 </a:t>
                      </a:r>
                      <a:r>
                        <a:rPr lang="en-US" altLang="ko-KR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mySql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DB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로도 진행 해보고 싶습니다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63193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최호철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스케쥴 및 달력 기능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달력에 팀별 일정 등록 및 조회 기능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프로필 이미지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기본 이미지만 제공되지만 사용자가 원하는 이미지로 변경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4517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허유진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일정 게시판에서 팀원들이 신청을 하거나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모집완료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종료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 되면 </a:t>
                      </a:r>
                      <a:b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모집된 팀원만의 채팅 기능과 같은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서로 대화할 수 있는 부가적인 기능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2704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63668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DBB83-044D-D486-0218-628C4ACC7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3256AE23-491A-CA2B-03CE-ED5A4F79603A}"/>
              </a:ext>
            </a:extLst>
          </p:cNvPr>
          <p:cNvSpPr txBox="1"/>
          <p:nvPr/>
        </p:nvSpPr>
        <p:spPr>
          <a:xfrm>
            <a:off x="2312504" y="270510"/>
            <a:ext cx="7566992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</a:t>
            </a:r>
            <a:r>
              <a:rPr lang="en-US" altLang="ko-KR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 프로젝트를 진행</a:t>
            </a:r>
            <a:r>
              <a:rPr lang="en-US" altLang="ko-KR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하면서 느낀 점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582A1FF-7473-70E7-2D58-F38084EC8634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5A5D321-9241-AD83-CE6E-A4F96AC4A526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9C55588A-32F7-3261-CABA-9990552A602C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#08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2BF41DF-2254-62DE-E90A-E8E919B26F20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592BB60A-7203-7911-B03F-6B73CC5A7B91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후기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236DAD7-756E-22F5-58C1-303A7B5979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285952"/>
              </p:ext>
            </p:extLst>
          </p:nvPr>
        </p:nvGraphicFramePr>
        <p:xfrm>
          <a:off x="401320" y="1424667"/>
          <a:ext cx="11389360" cy="4007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3298">
                  <a:extLst>
                    <a:ext uri="{9D8B030D-6E8A-4147-A177-3AD203B41FA5}">
                      <a16:colId xmlns:a16="http://schemas.microsoft.com/office/drawing/2014/main" val="2620892393"/>
                    </a:ext>
                  </a:extLst>
                </a:gridCol>
                <a:gridCol w="10186062">
                  <a:extLst>
                    <a:ext uri="{9D8B030D-6E8A-4147-A177-3AD203B41FA5}">
                      <a16:colId xmlns:a16="http://schemas.microsoft.com/office/drawing/2014/main" val="3883632121"/>
                    </a:ext>
                  </a:extLst>
                </a:gridCol>
              </a:tblGrid>
              <a:tr h="20555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4358624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이지해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팀장으로서의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역할과 책임</a:t>
                      </a:r>
                      <a:b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팀장으로서 프로젝트의 전반적인 진행을 조율하며 팀원들의 작업을 관리하였습니다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일정 관리가 다소 미흡하였다고 판단되었고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b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이는 저 뿐만 아니라 팀원 모두에게 피해가 갈 수 있다는 것을 다시 한번 상기시키게 된 계기가 되었습니다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기술적인 배움과 문제 해결</a:t>
                      </a:r>
                      <a:b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en-US" altLang="ko-KR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MyBatis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SQL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을 활용하여 유지보수성을 높인 것이 큰 도움이 되었고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JSP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JavaScript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를 함께 사용하며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백 엔드와 프론트 엔드 간의 데이터 흐름을 원활하게 조정하는 것을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Axios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를 활용하여 개선할 수 있었습니다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배운 점과 개선할 점</a:t>
                      </a:r>
                      <a:b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프로젝트를 통해 팀워크의 중요성을 다시 한번 실감할 수 있었습니다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개발 속도를 높이기 위해 코드 리뷰 혹은 다른 팀원은 어떻게 구현 했는지 서로 확인 하는 것이 협업의 질을 높이는 데 큰 도움이 되었습니다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하지만 일정 관리에서는 예상보다 시간이 많이 소요된 부분이 있어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향후 프로젝트에서는 좀 더 세밀한 일정 계획이 필요하다 느꼈습니다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992006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이수빈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REST API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의 편리함과 세밀하게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DB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를 구현하는 것에 대한 중요성을 다시금 느낄 수 있었다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6319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1C00C31-CA2D-F5BF-6365-E5C21A5C4FB0}"/>
              </a:ext>
            </a:extLst>
          </p:cNvPr>
          <p:cNvSpPr txBox="1"/>
          <p:nvPr/>
        </p:nvSpPr>
        <p:spPr>
          <a:xfrm>
            <a:off x="401320" y="1025737"/>
            <a:ext cx="48067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느낀 점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이지해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이수빈</a:t>
            </a:r>
          </a:p>
        </p:txBody>
      </p:sp>
    </p:spTree>
    <p:extLst>
      <p:ext uri="{BB962C8B-B14F-4D97-AF65-F5344CB8AC3E}">
        <p14:creationId xmlns:p14="http://schemas.microsoft.com/office/powerpoint/2010/main" val="821210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249E97-086F-26D3-62D4-C991ED36C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DB3FC8D7-3D6C-40AF-85FB-0B12D14644EA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환경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C5E66DC-07C5-C885-23B9-7026E8994F55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B8B51C9D-7C89-AADA-AC80-3A10EBA9539D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C9345F32-FE43-AAC2-60B3-52B7F7A57F4B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#02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750A4EC-5E04-DEC7-EF30-D47CF48058C9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BDF614CD-5BEB-1EF1-6584-3F0737A0BB02}"/>
              </a:ext>
            </a:extLst>
          </p:cNvPr>
          <p:cNvSpPr txBox="1"/>
          <p:nvPr/>
        </p:nvSpPr>
        <p:spPr>
          <a:xfrm>
            <a:off x="1119873" y="368993"/>
            <a:ext cx="894080" cy="27699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lvl="0">
              <a:lnSpc>
                <a:spcPct val="99600"/>
              </a:lnSpc>
            </a:pPr>
            <a:r>
              <a:rPr lang="ko-KR" alt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환경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79D41D5-C862-6A91-FAE9-75F1658B2B09}"/>
              </a:ext>
            </a:extLst>
          </p:cNvPr>
          <p:cNvSpPr/>
          <p:nvPr/>
        </p:nvSpPr>
        <p:spPr>
          <a:xfrm>
            <a:off x="583126" y="1698178"/>
            <a:ext cx="3326862" cy="2042160"/>
          </a:xfrm>
          <a:prstGeom prst="roundRect">
            <a:avLst/>
          </a:prstGeom>
          <a:noFill/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DD799C2C-2971-9502-D236-A3D7D9601BE9}"/>
              </a:ext>
            </a:extLst>
          </p:cNvPr>
          <p:cNvSpPr/>
          <p:nvPr/>
        </p:nvSpPr>
        <p:spPr>
          <a:xfrm>
            <a:off x="1201297" y="1332418"/>
            <a:ext cx="2087588" cy="731520"/>
          </a:xfrm>
          <a:prstGeom prst="flowChartTerminator">
            <a:avLst/>
          </a:prstGeom>
          <a:solidFill>
            <a:srgbClr val="72BF3B"/>
          </a:solidFill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b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언어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63AF681-A349-58C8-579B-BF494F9A347A}"/>
              </a:ext>
            </a:extLst>
          </p:cNvPr>
          <p:cNvSpPr/>
          <p:nvPr/>
        </p:nvSpPr>
        <p:spPr>
          <a:xfrm>
            <a:off x="4434035" y="1698178"/>
            <a:ext cx="3326862" cy="2042160"/>
          </a:xfrm>
          <a:prstGeom prst="roundRect">
            <a:avLst/>
          </a:prstGeom>
          <a:noFill/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순서도: 수행의 시작/종료 29">
            <a:extLst>
              <a:ext uri="{FF2B5EF4-FFF2-40B4-BE49-F238E27FC236}">
                <a16:creationId xmlns:a16="http://schemas.microsoft.com/office/drawing/2014/main" id="{5A17F43A-67E7-3CA7-2A91-D4F347697100}"/>
              </a:ext>
            </a:extLst>
          </p:cNvPr>
          <p:cNvSpPr/>
          <p:nvPr/>
        </p:nvSpPr>
        <p:spPr>
          <a:xfrm>
            <a:off x="5052206" y="1332418"/>
            <a:ext cx="2087588" cy="731520"/>
          </a:xfrm>
          <a:prstGeom prst="flowChartTerminator">
            <a:avLst/>
          </a:prstGeom>
          <a:solidFill>
            <a:srgbClr val="72BF3B"/>
          </a:solidFill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b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프레임워크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DB172A3A-E8B8-2F20-B9C6-E11A28F9E4B4}"/>
              </a:ext>
            </a:extLst>
          </p:cNvPr>
          <p:cNvSpPr/>
          <p:nvPr/>
        </p:nvSpPr>
        <p:spPr>
          <a:xfrm>
            <a:off x="8282012" y="1698178"/>
            <a:ext cx="3326862" cy="2042160"/>
          </a:xfrm>
          <a:prstGeom prst="roundRect">
            <a:avLst/>
          </a:prstGeom>
          <a:noFill/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순서도: 수행의 시작/종료 31">
            <a:extLst>
              <a:ext uri="{FF2B5EF4-FFF2-40B4-BE49-F238E27FC236}">
                <a16:creationId xmlns:a16="http://schemas.microsoft.com/office/drawing/2014/main" id="{6670196D-D3C5-F6D9-F786-A60931F77C3E}"/>
              </a:ext>
            </a:extLst>
          </p:cNvPr>
          <p:cNvSpPr/>
          <p:nvPr/>
        </p:nvSpPr>
        <p:spPr>
          <a:xfrm>
            <a:off x="8900183" y="1332418"/>
            <a:ext cx="2087588" cy="731520"/>
          </a:xfrm>
          <a:prstGeom prst="flowChartTerminator">
            <a:avLst/>
          </a:prstGeom>
          <a:solidFill>
            <a:srgbClr val="72BF3B"/>
          </a:solidFill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b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보조 라이브러리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18F01581-C483-6609-2CA6-89A2A825B984}"/>
              </a:ext>
            </a:extLst>
          </p:cNvPr>
          <p:cNvSpPr/>
          <p:nvPr/>
        </p:nvSpPr>
        <p:spPr>
          <a:xfrm>
            <a:off x="583126" y="4490852"/>
            <a:ext cx="3326862" cy="2042160"/>
          </a:xfrm>
          <a:prstGeom prst="roundRect">
            <a:avLst/>
          </a:prstGeom>
          <a:noFill/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1" name="순서도: 수행의 시작/종료 40">
            <a:extLst>
              <a:ext uri="{FF2B5EF4-FFF2-40B4-BE49-F238E27FC236}">
                <a16:creationId xmlns:a16="http://schemas.microsoft.com/office/drawing/2014/main" id="{763413BD-7CEF-E56A-5391-7AC4849B571E}"/>
              </a:ext>
            </a:extLst>
          </p:cNvPr>
          <p:cNvSpPr/>
          <p:nvPr/>
        </p:nvSpPr>
        <p:spPr>
          <a:xfrm>
            <a:off x="1201297" y="4125092"/>
            <a:ext cx="2087588" cy="731520"/>
          </a:xfrm>
          <a:prstGeom prst="flowChartTerminator">
            <a:avLst/>
          </a:prstGeom>
          <a:solidFill>
            <a:srgbClr val="72BF3B"/>
          </a:solidFill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b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데이터베이스</a:t>
            </a: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D5278AA6-44C1-F88D-7052-712CCA956237}"/>
              </a:ext>
            </a:extLst>
          </p:cNvPr>
          <p:cNvSpPr/>
          <p:nvPr/>
        </p:nvSpPr>
        <p:spPr>
          <a:xfrm>
            <a:off x="4434035" y="4490852"/>
            <a:ext cx="3326862" cy="2042160"/>
          </a:xfrm>
          <a:prstGeom prst="roundRect">
            <a:avLst/>
          </a:prstGeom>
          <a:noFill/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3" name="순서도: 수행의 시작/종료 42">
            <a:extLst>
              <a:ext uri="{FF2B5EF4-FFF2-40B4-BE49-F238E27FC236}">
                <a16:creationId xmlns:a16="http://schemas.microsoft.com/office/drawing/2014/main" id="{3AD29531-F1CF-34CF-0DF6-703F5EC95EBE}"/>
              </a:ext>
            </a:extLst>
          </p:cNvPr>
          <p:cNvSpPr/>
          <p:nvPr/>
        </p:nvSpPr>
        <p:spPr>
          <a:xfrm>
            <a:off x="5052206" y="4125092"/>
            <a:ext cx="2087588" cy="731520"/>
          </a:xfrm>
          <a:prstGeom prst="flowChartTerminator">
            <a:avLst/>
          </a:prstGeom>
          <a:solidFill>
            <a:srgbClr val="72BF3B"/>
          </a:solidFill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05</a:t>
            </a:r>
          </a:p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</a:t>
            </a: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60C0BDD8-0FE8-F06E-78EE-1C565144994D}"/>
              </a:ext>
            </a:extLst>
          </p:cNvPr>
          <p:cNvSpPr/>
          <p:nvPr/>
        </p:nvSpPr>
        <p:spPr>
          <a:xfrm>
            <a:off x="8282012" y="4490852"/>
            <a:ext cx="3326862" cy="2042160"/>
          </a:xfrm>
          <a:prstGeom prst="roundRect">
            <a:avLst/>
          </a:prstGeom>
          <a:noFill/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5" name="순서도: 수행의 시작/종료 44">
            <a:extLst>
              <a:ext uri="{FF2B5EF4-FFF2-40B4-BE49-F238E27FC236}">
                <a16:creationId xmlns:a16="http://schemas.microsoft.com/office/drawing/2014/main" id="{4408717B-C146-7167-194D-3951336A3708}"/>
              </a:ext>
            </a:extLst>
          </p:cNvPr>
          <p:cNvSpPr/>
          <p:nvPr/>
        </p:nvSpPr>
        <p:spPr>
          <a:xfrm>
            <a:off x="8900183" y="4125092"/>
            <a:ext cx="2087588" cy="731520"/>
          </a:xfrm>
          <a:prstGeom prst="flowChartTerminator">
            <a:avLst/>
          </a:prstGeom>
          <a:solidFill>
            <a:srgbClr val="72BF3B"/>
          </a:solidFill>
          <a:ln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06</a:t>
            </a:r>
            <a:b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도구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C2EECB7-BAD6-A434-66EE-FCE26630B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417" y="2150059"/>
            <a:ext cx="2186031" cy="127894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066106A-05AA-444E-8067-D1AE2EA5CB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74" y="2100956"/>
            <a:ext cx="1278940" cy="127894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608DD83-A76C-A566-1A38-833C621DA2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820" y="4106098"/>
            <a:ext cx="3003377" cy="300337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8B1B1C0-D356-9B3E-999D-37B79C9295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599" y="2383976"/>
            <a:ext cx="1801262" cy="90063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C685F17-EC6F-D0DA-594C-2C3AE8B5FB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511" b="89850" l="9916" r="89873">
                        <a14:foregroundMark x1="23207" y1="78195" x2="23207" y2="78195"/>
                        <a14:foregroundMark x1="33966" y1="80075" x2="33966" y2="80075"/>
                        <a14:foregroundMark x1="41139" y1="80827" x2="41139" y2="80827"/>
                        <a14:foregroundMark x1="48945" y1="81203" x2="48945" y2="81203"/>
                        <a14:foregroundMark x1="57595" y1="81203" x2="57595" y2="81203"/>
                        <a14:foregroundMark x1="63924" y1="81203" x2="63924" y2="81203"/>
                        <a14:foregroundMark x1="69831" y1="81203" x2="69831" y2="81203"/>
                        <a14:foregroundMark x1="58017" y1="23684" x2="58017" y2="23684"/>
                        <a14:foregroundMark x1="59072" y1="22180" x2="59283" y2="23308"/>
                        <a14:foregroundMark x1="59283" y1="21429" x2="56540" y2="26692"/>
                        <a14:foregroundMark x1="40084" y1="4511" x2="40084" y2="4511"/>
                        <a14:foregroundMark x1="28903" y1="80075" x2="28692" y2="77820"/>
                        <a14:foregroundMark x1="28692" y1="79699" x2="28270" y2="77068"/>
                        <a14:foregroundMark x1="29114" y1="79699" x2="28481" y2="77444"/>
                        <a14:foregroundMark x1="29114" y1="81955" x2="28481" y2="76692"/>
                        <a14:foregroundMark x1="28692" y1="80827" x2="28059" y2="75940"/>
                        <a14:foregroundMark x1="24684" y1="79699" x2="24473" y2="77444"/>
                        <a14:foregroundMark x1="29325" y1="81203" x2="28903" y2="75940"/>
                        <a14:foregroundMark x1="28692" y1="81579" x2="27848" y2="78947"/>
                        <a14:foregroundMark x1="29114" y1="80827" x2="28692" y2="77444"/>
                        <a14:foregroundMark x1="28481" y1="77820" x2="27848" y2="80827"/>
                        <a14:foregroundMark x1="28692" y1="80451" x2="28692" y2="77444"/>
                        <a14:foregroundMark x1="28692" y1="77444" x2="27848" y2="80075"/>
                        <a14:backgroundMark x1="42827" y1="77820" x2="42827" y2="77820"/>
                        <a14:backgroundMark x1="43038" y1="83083" x2="43038" y2="83083"/>
                        <a14:backgroundMark x1="50844" y1="80827" x2="50844" y2="80827"/>
                        <a14:backgroundMark x1="64768" y1="28947" x2="64768" y2="28947"/>
                        <a14:backgroundMark x1="64346" y1="28947" x2="64346" y2="28947"/>
                        <a14:backgroundMark x1="42616" y1="8271" x2="42616" y2="8271"/>
                        <a14:backgroundMark x1="43460" y1="9023" x2="43460" y2="9023"/>
                        <a14:backgroundMark x1="40717" y1="8271" x2="40717" y2="8271"/>
                        <a14:backgroundMark x1="36709" y1="12782" x2="36709" y2="12782"/>
                        <a14:backgroundMark x1="37131" y1="12782" x2="37131" y2="127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994" y="2403491"/>
            <a:ext cx="1947805" cy="109307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30E1974A-DEEC-5C46-9E44-E3A33CC7BB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9903" y="2084775"/>
            <a:ext cx="1755021" cy="1755021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1B23BE03-2FD3-F8B8-6103-7FD4F654B7D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0711" y="2551624"/>
            <a:ext cx="1914463" cy="627519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8558A37B-46F3-916F-28D5-485C8CD336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717" y="5182267"/>
            <a:ext cx="1042913" cy="1042913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D803381B-5643-6D2B-1093-9739341D68B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6377" y="5269855"/>
            <a:ext cx="1629552" cy="86773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CD6118E-6887-C700-789A-56B3CF8302DF}"/>
              </a:ext>
            </a:extLst>
          </p:cNvPr>
          <p:cNvSpPr txBox="1"/>
          <p:nvPr/>
        </p:nvSpPr>
        <p:spPr>
          <a:xfrm>
            <a:off x="10182969" y="6116320"/>
            <a:ext cx="1379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SQL Developer</a:t>
            </a:r>
            <a:endParaRPr lang="ko-KR" altLang="en-US" sz="1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823F8BF5-CFE1-369C-8667-1711B6A4759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447" y="4853758"/>
            <a:ext cx="1635106" cy="163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7212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E37909-75AE-5693-8932-8BD3641DD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627E0EDF-7335-8F51-6C0F-0083618C7A8D}"/>
              </a:ext>
            </a:extLst>
          </p:cNvPr>
          <p:cNvSpPr txBox="1"/>
          <p:nvPr/>
        </p:nvSpPr>
        <p:spPr>
          <a:xfrm>
            <a:off x="2292626" y="270510"/>
            <a:ext cx="7606748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</a:t>
            </a:r>
            <a:r>
              <a:rPr lang="en-US" altLang="ko-KR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 프로젝트를 진행</a:t>
            </a:r>
            <a:r>
              <a:rPr lang="en-US" altLang="ko-KR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하면서 느낀 점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6911746-D4A0-11F9-D0C4-2B5E183932F5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873F3781-E0D0-DA7F-581C-B1D059BA423F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D90D0FEB-1FAB-CCE3-1551-BA7819CEFACF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#08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133B466-F146-EFC9-D6B0-A92A9A0A00D2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03CFCC8F-7335-63B1-CB05-A5EA0D0C6DCE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후기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26427FC-66CA-08B3-FA1C-82A789F653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445150"/>
              </p:ext>
            </p:extLst>
          </p:nvPr>
        </p:nvGraphicFramePr>
        <p:xfrm>
          <a:off x="401320" y="1425847"/>
          <a:ext cx="11389360" cy="3047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3298">
                  <a:extLst>
                    <a:ext uri="{9D8B030D-6E8A-4147-A177-3AD203B41FA5}">
                      <a16:colId xmlns:a16="http://schemas.microsoft.com/office/drawing/2014/main" val="2620892393"/>
                    </a:ext>
                  </a:extLst>
                </a:gridCol>
                <a:gridCol w="10186062">
                  <a:extLst>
                    <a:ext uri="{9D8B030D-6E8A-4147-A177-3AD203B41FA5}">
                      <a16:colId xmlns:a16="http://schemas.microsoft.com/office/drawing/2014/main" val="3883632121"/>
                    </a:ext>
                  </a:extLst>
                </a:gridCol>
              </a:tblGrid>
              <a:tr h="20555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4358624"/>
                  </a:ext>
                </a:extLst>
              </a:tr>
              <a:tr h="2055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최호철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설계부터 기능 연결까지 전체적인 개발 흐름을 이해할 수 있었습니다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애너테이션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기반으로 빠르게 기능을 추가할 수 있다는 점이 인상적이었지만 </a:t>
                      </a:r>
                      <a:r>
                        <a:rPr lang="en-US" altLang="ko-KR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MyBaits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계층 간의 구조적인 부분에 대해 더 공부할 필요성을 느꼈습니다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좋은 팀장님과 팀원들을 만나 원활하게 소통하고 무리 없이 프로젝트를 마무리할 수 있었습니다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45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허유진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주라는 기간 안에 모든 것을 완벽하게 하기에는 조금 짧은 시간 이였지만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프로젝트를 통해 완벽히 이해하지 못한 이론이 이해가 되기 시작했습니다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.. 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팀장님이 잘 이끌어 주신 덕분에 각자 코딩에 집중할 수 있었고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큰 문제 없이 무사히 진행되었던 것 같습니다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스프링 부트 강의 후 </a:t>
                      </a:r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시큐리티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다국어 설정 등 조금 더 업그레이드시킬 수 있는 기능이 많을 것 같습니다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270492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3D5D94F-0D09-685C-077C-529A183CE8DC}"/>
              </a:ext>
            </a:extLst>
          </p:cNvPr>
          <p:cNvSpPr txBox="1"/>
          <p:nvPr/>
        </p:nvSpPr>
        <p:spPr>
          <a:xfrm>
            <a:off x="401320" y="1025737"/>
            <a:ext cx="48067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느낀 점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최호철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허유진</a:t>
            </a:r>
          </a:p>
        </p:txBody>
      </p:sp>
    </p:spTree>
    <p:extLst>
      <p:ext uri="{BB962C8B-B14F-4D97-AF65-F5344CB8AC3E}">
        <p14:creationId xmlns:p14="http://schemas.microsoft.com/office/powerpoint/2010/main" val="39061184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1816A-6AE3-D7DC-4277-41751A561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4ED219C6-CCA1-BEAA-35BF-851531372EC8}"/>
              </a:ext>
            </a:extLst>
          </p:cNvPr>
          <p:cNvSpPr txBox="1"/>
          <p:nvPr/>
        </p:nvSpPr>
        <p:spPr>
          <a:xfrm>
            <a:off x="3279871" y="270510"/>
            <a:ext cx="5632258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세부 작업 항목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EEE1DC6-A917-D77C-51F9-5C2970FA2D09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AD09E2F5-3825-B9D3-5D43-21E9FB8C4EE0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275972F3-305A-39D9-182C-5B61DBF7DD07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9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E4301CC-4214-B02C-2865-0C10C3E74D25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4B64B602-7DCD-F706-185A-9721E5E8ACFA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세부 작업 항목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7910F5-774E-5F65-C03A-7E73AAAADCEA}"/>
              </a:ext>
            </a:extLst>
          </p:cNvPr>
          <p:cNvSpPr txBox="1"/>
          <p:nvPr/>
        </p:nvSpPr>
        <p:spPr>
          <a:xfrm>
            <a:off x="401320" y="1025737"/>
            <a:ext cx="48067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작업 항목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이지해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48D3822-DD6A-E69E-59F5-2104A22FE2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8698434"/>
              </p:ext>
            </p:extLst>
          </p:nvPr>
        </p:nvGraphicFramePr>
        <p:xfrm>
          <a:off x="401319" y="1425847"/>
          <a:ext cx="11389362" cy="460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2841">
                  <a:extLst>
                    <a:ext uri="{9D8B030D-6E8A-4147-A177-3AD203B41FA5}">
                      <a16:colId xmlns:a16="http://schemas.microsoft.com/office/drawing/2014/main" val="522638942"/>
                    </a:ext>
                  </a:extLst>
                </a:gridCol>
                <a:gridCol w="6827520">
                  <a:extLst>
                    <a:ext uri="{9D8B030D-6E8A-4147-A177-3AD203B41FA5}">
                      <a16:colId xmlns:a16="http://schemas.microsoft.com/office/drawing/2014/main" val="1902727032"/>
                    </a:ext>
                  </a:extLst>
                </a:gridCol>
                <a:gridCol w="3429001">
                  <a:extLst>
                    <a:ext uri="{9D8B030D-6E8A-4147-A177-3AD203B41FA5}">
                      <a16:colId xmlns:a16="http://schemas.microsoft.com/office/drawing/2014/main" val="3705403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파일명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018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Domain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Course.java, TPost.java, TImage.java, TComment.java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97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DTO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CourseCreateDto.java, CourseUpdateDto.java, CourseSearchDto.java,</a:t>
                      </a:r>
                      <a:b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TPostCreateDto.java, TPostUpdateDto.java, TPostSearchDto.java,</a:t>
                      </a:r>
                      <a:b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TImageCreateDto.java, TCommentItemDto.java, TCommentCreateDto.java,</a:t>
                      </a:r>
                      <a:b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TCommentUpdateDto.java, TCommentReadDto.java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6605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Mapper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course-mapper.xml, tpost-mapper.xml, timage-mapper.xml, tcomment-mapper.xml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6493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Repository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CourseDao.java, TPostDao.java, TImageDao.java, TCommentDao.java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775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Service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CourseService.java, TPostService.java, TImageService.java, TCommentService.java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ParkService.java(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공원 지도 미리보기 기능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810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Web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CourseController.java,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TPostController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TImageController.java, TCommentController.java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ParkController.java(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공원 지도 미리보기 기능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web/*.java(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소속 필터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157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Views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create.jsp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course/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details.jsp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course/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list.jsp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course/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update.jsp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b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create.jsp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details.jsp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list.jsp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update.jsp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</a:p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timage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create.jsp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timage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list.jsp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nopermission.jsp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team/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create.jsp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공원 지도 미리보기 기능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b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team/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details.jsp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공원 지도 미리보기 기능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035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Filter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SignInFilter.java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904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JavaScript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course-details.js, course-update.js, tpost-create.js, tpost-details.js, tpost-update.js,</a:t>
                      </a:r>
                      <a:b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timage-create.js, timage-list.js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1131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79982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92812-D85B-FFA8-DA45-A331DED51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0A9B7652-6A92-5DF1-C305-3280B4166E31}"/>
              </a:ext>
            </a:extLst>
          </p:cNvPr>
          <p:cNvSpPr txBox="1"/>
          <p:nvPr/>
        </p:nvSpPr>
        <p:spPr>
          <a:xfrm>
            <a:off x="3279871" y="270510"/>
            <a:ext cx="5632258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세부 작업 항목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56221A2-75FB-518D-C917-781038AE8ECC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48E9AFB6-3FF5-F5AA-F419-096356F81C6D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00264928-5FDF-0E8F-D99B-354E34C0B4CC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9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657E28-FC59-7B82-4B02-446AEFC5CB4A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3E4FE388-312B-9FB5-68D8-A89044715C3B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세부 작업 항목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211385-E4AC-2751-EB74-66E31FE301B3}"/>
              </a:ext>
            </a:extLst>
          </p:cNvPr>
          <p:cNvSpPr txBox="1"/>
          <p:nvPr/>
        </p:nvSpPr>
        <p:spPr>
          <a:xfrm>
            <a:off x="401320" y="1025737"/>
            <a:ext cx="48067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작업 항목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이수빈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218F96B-3763-CE3C-68C3-3C4374FB1D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4169956"/>
              </p:ext>
            </p:extLst>
          </p:nvPr>
        </p:nvGraphicFramePr>
        <p:xfrm>
          <a:off x="401319" y="1425847"/>
          <a:ext cx="11389362" cy="541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2841">
                  <a:extLst>
                    <a:ext uri="{9D8B030D-6E8A-4147-A177-3AD203B41FA5}">
                      <a16:colId xmlns:a16="http://schemas.microsoft.com/office/drawing/2014/main" val="522638942"/>
                    </a:ext>
                  </a:extLst>
                </a:gridCol>
                <a:gridCol w="6827520">
                  <a:extLst>
                    <a:ext uri="{9D8B030D-6E8A-4147-A177-3AD203B41FA5}">
                      <a16:colId xmlns:a16="http://schemas.microsoft.com/office/drawing/2014/main" val="1902727032"/>
                    </a:ext>
                  </a:extLst>
                </a:gridCol>
                <a:gridCol w="3429001">
                  <a:extLst>
                    <a:ext uri="{9D8B030D-6E8A-4147-A177-3AD203B41FA5}">
                      <a16:colId xmlns:a16="http://schemas.microsoft.com/office/drawing/2014/main" val="3705403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파일명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018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Domain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GComment.java, Notification.java, Park.java, TApplication.java, Team.java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97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DTO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GCommentCreateDto.java, GCommentItemDto.java, GCommentToDeletedDto.java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GCommentUpdateDto.java, NotificationCreateDto.java, NotificationItemDto.java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TApplicationItemDto.java, TeamCreateDto.java, TeamItemDto.java, TeamSearchDto.java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TeamUpdateDto.java, TMemberCreateDto.java, TMemberItemDto.java, UserVerificationUpdateDto.java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6605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Mapper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comment-mapper.xml, notification-mapper.xml, park-mapper.xml, tapplication-mapper.xml, team-mapper.xml, tmember-mapper.xml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user-mapper.xml(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유저 토큰 기능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6493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Repository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GCommentDao.java, NotificationDao.java, TApplicationDao.java, TeamDao.java, ParkDao.java, TMemberDao.java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775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Service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EmailAuthService.java, GCommentService.java, NotificationService.java, ParkService.java, TApplicationService.java, TeamService.java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UserService.java</a:t>
                      </a:r>
                      <a:b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이메일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유저 토큰 기능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810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Web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EmailAuthController.java, FileController.java, GCommentController.java, NotificationController.java, ParkController.java, TeamApplicationController.java, TeamController.java, TMemberController.java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157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Views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authcheck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succeed.jsp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authcheck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failed.jsp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fragments/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footer.jspf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team/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create.jsp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team/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details.jsp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team/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list.jsp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team/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update.jsp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user/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notifications.jsp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details.jsp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 섹션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035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Filter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AuthentificationFilter.java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2606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JavaScript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comment.js, team-create.js, team-details.js, team-update.js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header.js 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현재 날씨정보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113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CSS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fragments/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footer.jspf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/*.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team/*.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user/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notificatioins.jsp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course/*.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authcheck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/*.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3769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67884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E3825-4D76-64A9-551E-58A5CD609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EC816B29-073F-78B7-ED8C-43124BC1A08F}"/>
              </a:ext>
            </a:extLst>
          </p:cNvPr>
          <p:cNvSpPr txBox="1"/>
          <p:nvPr/>
        </p:nvSpPr>
        <p:spPr>
          <a:xfrm>
            <a:off x="3279871" y="270510"/>
            <a:ext cx="5632258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세부 작업 항목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67C3093-28F6-EB74-7727-3A9825B5B6C2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32FFF1D0-421D-DFE6-8B80-0325595B311A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59D5DD89-060F-AE34-B923-BFD9FC67FA84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9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B8CF90B-24DB-26B5-F970-FD8A84FB88FA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5C7AECCE-FA75-08FA-0405-AC88D8AB255B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세부 작업 항목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DFC340-C58B-CB58-5FB0-1DCE108A146C}"/>
              </a:ext>
            </a:extLst>
          </p:cNvPr>
          <p:cNvSpPr txBox="1"/>
          <p:nvPr/>
        </p:nvSpPr>
        <p:spPr>
          <a:xfrm>
            <a:off x="401320" y="1025737"/>
            <a:ext cx="48067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작업 항목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최호철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37569EE-5ACE-3086-B37E-715B6F5B80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758460"/>
              </p:ext>
            </p:extLst>
          </p:nvPr>
        </p:nvGraphicFramePr>
        <p:xfrm>
          <a:off x="401319" y="1425847"/>
          <a:ext cx="11389362" cy="4323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2841">
                  <a:extLst>
                    <a:ext uri="{9D8B030D-6E8A-4147-A177-3AD203B41FA5}">
                      <a16:colId xmlns:a16="http://schemas.microsoft.com/office/drawing/2014/main" val="522638942"/>
                    </a:ext>
                  </a:extLst>
                </a:gridCol>
                <a:gridCol w="6827520">
                  <a:extLst>
                    <a:ext uri="{9D8B030D-6E8A-4147-A177-3AD203B41FA5}">
                      <a16:colId xmlns:a16="http://schemas.microsoft.com/office/drawing/2014/main" val="1902727032"/>
                    </a:ext>
                  </a:extLst>
                </a:gridCol>
                <a:gridCol w="3429001">
                  <a:extLst>
                    <a:ext uri="{9D8B030D-6E8A-4147-A177-3AD203B41FA5}">
                      <a16:colId xmlns:a16="http://schemas.microsoft.com/office/drawing/2014/main" val="3705403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파일명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018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Domain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Gpost.java, Gimages.java, User.java, Uimages.java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97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DTO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GpostCreateDto.java, CategoryDto.java, GpostUpdateDto.java,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UserSignInDto.java, UserSignUpDto.java, UserUpdateDto.java,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UImagesDto.java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6605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Mapper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gimages-mapper.xml, gpost-mapper.xml, uimages-mapper.xml, user-mapper.xml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6493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Repository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GimagesDao.java, GpostDao.java, UImagesDao.java, UserDao.java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775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Service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GimagesService.java, GpostService.java, UImagesService.java, UserService.java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810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Web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GimagesController.java, GpostController.java, HomeController.java, UImagesController.java, UserController.java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157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Views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home.jsp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fragments/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header.jspf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, user/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details.jsp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user/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modifiy.jsp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user/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signin.jsp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user/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signup.jsp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create.jsp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details.jsp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list.jsp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modify.jsp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list.jsp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</a:t>
                      </a:r>
                      <a:r>
                        <a:rPr lang="ko-KR" altLang="en-US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페이징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기능 수정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035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JavaScript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gpost_create.js, gpost_details.js, gpost_list.js, gpost_modify.js, header.js, user_details.js, user_modify.js, user_signup.js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113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CSS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home.jsp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user/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details.jsp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user/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modifiy.jsp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user/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signin.jsp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user/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signup.jsp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fragments/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header.jspf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timage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create.jsp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timage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list.jsp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3769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26159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B4C0BF-D46E-AE1C-4891-65D7A65E0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>
            <a:extLst>
              <a:ext uri="{FF2B5EF4-FFF2-40B4-BE49-F238E27FC236}">
                <a16:creationId xmlns:a16="http://schemas.microsoft.com/office/drawing/2014/main" id="{F5CA75ED-CE18-E5F6-B441-4C09EFC87705}"/>
              </a:ext>
            </a:extLst>
          </p:cNvPr>
          <p:cNvSpPr txBox="1"/>
          <p:nvPr/>
        </p:nvSpPr>
        <p:spPr>
          <a:xfrm>
            <a:off x="3279871" y="270510"/>
            <a:ext cx="5632258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세부 작업 항목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60FCF7E-368E-E03E-F14E-2C80F8475AAA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8AD7DB29-6F6D-C895-C21F-43FA7E2269B9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31316B85-42A9-E025-F4CC-4CCD277722B8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</a:t>
              </a:r>
              <a:r>
                <a:rPr lang="en-US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9</a:t>
              </a:r>
              <a:endParaRPr lang="en-US" b="0" i="0" u="none" strike="noStrike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8F0052-7AD3-D411-60E7-20CEEB16CF55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A9C7A3E0-BA3C-9539-1FE2-7C9144522E92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세부 작업 항목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1E66E0-C435-F465-2C97-C2BC08D33DB1}"/>
              </a:ext>
            </a:extLst>
          </p:cNvPr>
          <p:cNvSpPr txBox="1"/>
          <p:nvPr/>
        </p:nvSpPr>
        <p:spPr>
          <a:xfrm>
            <a:off x="401320" y="1025737"/>
            <a:ext cx="48067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작업 항목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허유진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416FDA2-F77C-7049-996F-3326175E67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406859"/>
              </p:ext>
            </p:extLst>
          </p:nvPr>
        </p:nvGraphicFramePr>
        <p:xfrm>
          <a:off x="401319" y="1425847"/>
          <a:ext cx="11389362" cy="415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2841">
                  <a:extLst>
                    <a:ext uri="{9D8B030D-6E8A-4147-A177-3AD203B41FA5}">
                      <a16:colId xmlns:a16="http://schemas.microsoft.com/office/drawing/2014/main" val="522638942"/>
                    </a:ext>
                  </a:extLst>
                </a:gridCol>
                <a:gridCol w="6827520">
                  <a:extLst>
                    <a:ext uri="{9D8B030D-6E8A-4147-A177-3AD203B41FA5}">
                      <a16:colId xmlns:a16="http://schemas.microsoft.com/office/drawing/2014/main" val="1902727032"/>
                    </a:ext>
                  </a:extLst>
                </a:gridCol>
                <a:gridCol w="3429001">
                  <a:extLst>
                    <a:ext uri="{9D8B030D-6E8A-4147-A177-3AD203B41FA5}">
                      <a16:colId xmlns:a16="http://schemas.microsoft.com/office/drawing/2014/main" val="3705403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파일명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018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Domain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Course.java, TCalendar.java, TCalendarMember.java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97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DTO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TCalendarCreateDto.java, TCalendarItemDto.java, TCalendarMemberItemDto.java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6605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Mapper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course-mapper.xml, tcalendar-mapper.xml, tcalendarmember-mapper.xml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tmember-mapper.xml(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일부 필요 </a:t>
                      </a:r>
                      <a:r>
                        <a:rPr lang="ko-KR" altLang="en-US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매퍼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b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team-mapper.xml, gpost-mapper.xml</a:t>
                      </a:r>
                      <a:b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페이징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처리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6493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Repository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CourseDao.java, TCalendarDao.java,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TCalendarMemberDao.java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TMemberDao.java(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일부 필요 메서드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775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Service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CourseService.java, TCalendarService.java, TCalendarMemberService.java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TMemberService.java(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일부 필요 메서드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810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Web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CourseController.java, TCalendarController.java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157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Views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create.jsp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course/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details.jsp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course/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list.jsp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course/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update.jsp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b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tcalender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create.jsp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tcalender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details.jsp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tcalender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list.jsp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tcalender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modify.jsp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course/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list.jsp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페이징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기능 추가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035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JavaScript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tcalender_details.js, tcalender_viewTCalendarMembers.js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113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CSS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user/*.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team/*.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/*.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tcalendar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/*.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gpost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/*.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course/*.</a:t>
                      </a:r>
                      <a:r>
                        <a:rPr lang="en-US" altLang="ko-KR" sz="1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jsp</a:t>
                      </a:r>
                      <a:endParaRPr lang="en-US" altLang="ko-KR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스타일 통일 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날짜 포맷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테이블 열 고정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색깔 통일 등</a:t>
                      </a:r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</a:t>
                      </a: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및 수정 작업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3769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9016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EB4254-6D03-16A9-04D8-872765E60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4862AF9E-FB36-4BB9-5FAA-C42B51DCB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9572" y1="62357" x2="64184" y2="65019"/>
                        <a14:foregroundMark x1="52932" y1="52015" x2="44453" y2="703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133" t="34814" r="26073" b="10445"/>
          <a:stretch/>
        </p:blipFill>
        <p:spPr>
          <a:xfrm>
            <a:off x="0" y="901944"/>
            <a:ext cx="4226560" cy="59560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14">
            <a:extLst>
              <a:ext uri="{FF2B5EF4-FFF2-40B4-BE49-F238E27FC236}">
                <a16:creationId xmlns:a16="http://schemas.microsoft.com/office/drawing/2014/main" id="{BCE70C96-D7AA-3412-5C69-769899479CBF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팀원의 역할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2563081-52A1-139E-AC03-2EB1140A8828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43B67B20-1758-998B-BCAE-F66EEFCD06FF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670508E1-CD4B-04AB-9507-F4AF2FE32356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#03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76F415A-A2AC-6B17-7875-F67ECBA54D70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8767AA9F-736D-B7D9-696D-FAD17ADDC450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 소개  및 역할 분담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E8B2C66-5B7A-35D4-F56C-E0901E64A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" y="1927615"/>
            <a:ext cx="4028440" cy="4028440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1ADF67DE-0CE7-28A1-BDE1-4D996814FE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348999"/>
              </p:ext>
            </p:extLst>
          </p:nvPr>
        </p:nvGraphicFramePr>
        <p:xfrm>
          <a:off x="4542183" y="1051679"/>
          <a:ext cx="7374724" cy="56565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5646">
                  <a:extLst>
                    <a:ext uri="{9D8B030D-6E8A-4147-A177-3AD203B41FA5}">
                      <a16:colId xmlns:a16="http://schemas.microsoft.com/office/drawing/2014/main" val="2162011732"/>
                    </a:ext>
                  </a:extLst>
                </a:gridCol>
                <a:gridCol w="1244485">
                  <a:extLst>
                    <a:ext uri="{9D8B030D-6E8A-4147-A177-3AD203B41FA5}">
                      <a16:colId xmlns:a16="http://schemas.microsoft.com/office/drawing/2014/main" val="2829723817"/>
                    </a:ext>
                  </a:extLst>
                </a:gridCol>
                <a:gridCol w="477954">
                  <a:extLst>
                    <a:ext uri="{9D8B030D-6E8A-4147-A177-3AD203B41FA5}">
                      <a16:colId xmlns:a16="http://schemas.microsoft.com/office/drawing/2014/main" val="4102797377"/>
                    </a:ext>
                  </a:extLst>
                </a:gridCol>
                <a:gridCol w="4326639">
                  <a:extLst>
                    <a:ext uri="{9D8B030D-6E8A-4147-A177-3AD203B41FA5}">
                      <a16:colId xmlns:a16="http://schemas.microsoft.com/office/drawing/2014/main" val="9423730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역할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5126743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이지해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일정 관리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테스트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PPT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제작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816423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코스 추천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리뷰 게시판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전용 공간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–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게시판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앨범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이미지 불러오기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다운로드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389798"/>
                  </a:ext>
                </a:extLst>
              </a:tr>
              <a:tr h="370840">
                <a:tc rowSpan="6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이수빈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101872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게시판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–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페이지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–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생성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삭제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가입신청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이메일 인증 기능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31271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최호철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44515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게시판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–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삭제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이미지 불러오기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다운로드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 페이지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428681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허유진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86205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코스 추천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리뷰 게시판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전용 공간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–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일정 게시판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14621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160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A0E66D-BC6C-F210-0222-57DC9C89D2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A4C7B9C-9D38-96E4-1E2A-BEE0E7B8B7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9572" y1="62357" x2="64184" y2="65019"/>
                        <a14:foregroundMark x1="52932" y1="52015" x2="44453" y2="703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133" t="34814" r="26073" b="10445"/>
          <a:stretch/>
        </p:blipFill>
        <p:spPr>
          <a:xfrm flipH="1">
            <a:off x="7965440" y="901944"/>
            <a:ext cx="4226560" cy="5956055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14">
            <a:extLst>
              <a:ext uri="{FF2B5EF4-FFF2-40B4-BE49-F238E27FC236}">
                <a16:creationId xmlns:a16="http://schemas.microsoft.com/office/drawing/2014/main" id="{965E0C32-D61E-17FC-2348-FC27050CAA8F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Git </a:t>
            </a:r>
            <a:r>
              <a:rPr lang="ko-KR" alt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 전략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5371A4C-6BB3-A552-A9EB-0F6CD4AF5500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AB6A837C-985C-E7AA-536F-1C68E9AD9985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ADE5824E-0100-7A22-4DE4-9CE1B7218CB2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#04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1E3D9EE-6155-96D9-3F58-C2BF2D56EBF1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298E1B73-9F61-3F85-D20C-47A409B52B76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Git </a:t>
            </a:r>
            <a:r>
              <a:rPr lang="ko-KR" alt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활용 방법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D8253F90-425B-D107-B0B8-FC5A5D2C3106}"/>
              </a:ext>
            </a:extLst>
          </p:cNvPr>
          <p:cNvSpPr/>
          <p:nvPr/>
        </p:nvSpPr>
        <p:spPr>
          <a:xfrm>
            <a:off x="4908968" y="1668691"/>
            <a:ext cx="1688456" cy="2082724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005" tIns="40005" rIns="40005" bIns="40005" numCol="1" spcCol="1270" anchor="ctr" anchorCtr="0">
            <a:noAutofit/>
          </a:bodyPr>
          <a:lstStyle/>
          <a:p>
            <a:pPr marL="0" lvl="0" indent="0" algn="ctr" defTabSz="28003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최종 배포</a:t>
            </a:r>
            <a:br>
              <a:rPr lang="en-US" altLang="ko-KR" sz="20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브런치</a:t>
            </a:r>
            <a:endParaRPr lang="en-US" altLang="ko-KR" sz="2000" b="1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lvl="0" indent="0" algn="ctr" defTabSz="28003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[master]</a:t>
            </a:r>
            <a:endParaRPr lang="ko-KR" altLang="en-US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C278839-52C8-774E-0F69-3F743FC783D6}"/>
              </a:ext>
            </a:extLst>
          </p:cNvPr>
          <p:cNvSpPr/>
          <p:nvPr/>
        </p:nvSpPr>
        <p:spPr>
          <a:xfrm>
            <a:off x="2592524" y="2053568"/>
            <a:ext cx="1688456" cy="1316407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b="1" kern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작업물</a:t>
            </a:r>
            <a:r>
              <a:rPr lang="ko-KR" altLang="en-US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병합</a:t>
            </a:r>
            <a:br>
              <a:rPr lang="en-US" altLang="ko-KR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브런치</a:t>
            </a:r>
            <a:endParaRPr lang="en-US" altLang="ko-KR" sz="2000" b="1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[dev]</a:t>
            </a:r>
            <a:endParaRPr lang="ko-KR" altLang="en-US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C0A224D-AE2B-C184-3944-1738B28BA87B}"/>
              </a:ext>
            </a:extLst>
          </p:cNvPr>
          <p:cNvSpPr/>
          <p:nvPr/>
        </p:nvSpPr>
        <p:spPr>
          <a:xfrm>
            <a:off x="275645" y="1670410"/>
            <a:ext cx="1688456" cy="2082724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 작업용</a:t>
            </a:r>
            <a:br>
              <a:rPr lang="en-US" altLang="ko-KR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20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브런치</a:t>
            </a:r>
            <a:endParaRPr lang="en-US" altLang="ko-KR" sz="2000" b="1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en-US" altLang="ko-KR" kern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devLJH</a:t>
            </a:r>
            <a:r>
              <a:rPr lang="en-US" altLang="ko-KR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br>
              <a:rPr lang="en-US" altLang="ko-KR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en-US" altLang="ko-KR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devLSB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b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en-US" altLang="ko-KR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devCHC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b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en-US" altLang="ko-KR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devHYJ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20D32B67-516E-7D39-CDA3-A77DA4A9D8B6}"/>
              </a:ext>
            </a:extLst>
          </p:cNvPr>
          <p:cNvCxnSpPr>
            <a:cxnSpLocks/>
            <a:stCxn id="19" idx="3"/>
            <a:endCxn id="18" idx="1"/>
          </p:cNvCxnSpPr>
          <p:nvPr/>
        </p:nvCxnSpPr>
        <p:spPr>
          <a:xfrm flipV="1">
            <a:off x="4280980" y="2710053"/>
            <a:ext cx="627988" cy="1719"/>
          </a:xfrm>
          <a:prstGeom prst="straightConnector1">
            <a:avLst/>
          </a:prstGeom>
          <a:ln w="28575">
            <a:solidFill>
              <a:srgbClr val="72BF3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그림 61">
            <a:extLst>
              <a:ext uri="{FF2B5EF4-FFF2-40B4-BE49-F238E27FC236}">
                <a16:creationId xmlns:a16="http://schemas.microsoft.com/office/drawing/2014/main" id="{DF459A1C-898B-B98B-74FB-DF2B64FC0C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738" y="1429251"/>
            <a:ext cx="2871316" cy="2871316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74530A39-40E8-58F2-DDEF-4900589173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851" y="4219226"/>
            <a:ext cx="2306029" cy="2306029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CD95E6B2-BA60-1197-7483-5B41CE0FE010}"/>
              </a:ext>
            </a:extLst>
          </p:cNvPr>
          <p:cNvSpPr txBox="1"/>
          <p:nvPr/>
        </p:nvSpPr>
        <p:spPr>
          <a:xfrm>
            <a:off x="198120" y="4206167"/>
            <a:ext cx="7642349" cy="877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인원이 많지 않으니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개인 브런치를 할당하여 최대한 오류가 발생하지 않도록 한다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배포 브런치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[master]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</a:t>
            </a:r>
            <a:r>
              <a:rPr lang="ko-KR" altLang="en-US" sz="1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작업물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취합 브런치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[dev]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대한 접근은 팀장만 허가한다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Git 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활용 프로세스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178ED157-F433-803A-68CB-68456745C763}"/>
              </a:ext>
            </a:extLst>
          </p:cNvPr>
          <p:cNvSpPr/>
          <p:nvPr/>
        </p:nvSpPr>
        <p:spPr>
          <a:xfrm>
            <a:off x="274538" y="5129497"/>
            <a:ext cx="2306029" cy="61255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4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</a:t>
            </a:r>
            <a:b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 브런치에</a:t>
            </a:r>
            <a:b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작업물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push</a:t>
            </a:r>
            <a:endParaRPr lang="ko-KR" altLang="en-US" sz="1200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4BE8588C-B4C4-CC7D-161A-F25685FC2EF2}"/>
              </a:ext>
            </a:extLst>
          </p:cNvPr>
          <p:cNvSpPr/>
          <p:nvPr/>
        </p:nvSpPr>
        <p:spPr>
          <a:xfrm>
            <a:off x="2928766" y="5129497"/>
            <a:ext cx="2306029" cy="61255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4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팀장</a:t>
            </a:r>
            <a:b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 브런치의 작업물을</a:t>
            </a:r>
            <a:b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[dev]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pull</a:t>
            </a:r>
            <a:endParaRPr lang="ko-KR" altLang="en-US" sz="1200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FB6AFDB4-44C0-10ED-ECDD-CD0FCCE24C02}"/>
              </a:ext>
            </a:extLst>
          </p:cNvPr>
          <p:cNvSpPr/>
          <p:nvPr/>
        </p:nvSpPr>
        <p:spPr>
          <a:xfrm>
            <a:off x="5582995" y="5126400"/>
            <a:ext cx="2306029" cy="61255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4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팀장</a:t>
            </a:r>
            <a:b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 </a:t>
            </a:r>
            <a:r>
              <a:rPr lang="ko-KR" altLang="en-US" sz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작업물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버그 확인</a:t>
            </a:r>
            <a:b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병합하며 생긴 버그 확인</a:t>
            </a:r>
            <a:endParaRPr lang="ko-KR" altLang="en-US" sz="1200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FD328509-B70E-5D83-9871-AE77CFC721FC}"/>
              </a:ext>
            </a:extLst>
          </p:cNvPr>
          <p:cNvSpPr/>
          <p:nvPr/>
        </p:nvSpPr>
        <p:spPr>
          <a:xfrm>
            <a:off x="5582995" y="5985814"/>
            <a:ext cx="2306029" cy="61255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4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팀장</a:t>
            </a:r>
            <a:b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병합하며 생긴 버그 수정</a:t>
            </a:r>
            <a:endParaRPr lang="ko-KR" altLang="en-US" sz="1200" kern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56829D78-E9BB-70AC-9076-20D963BF38EB}"/>
              </a:ext>
            </a:extLst>
          </p:cNvPr>
          <p:cNvSpPr/>
          <p:nvPr/>
        </p:nvSpPr>
        <p:spPr>
          <a:xfrm>
            <a:off x="2928766" y="5985814"/>
            <a:ext cx="2304985" cy="61255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4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팀장</a:t>
            </a:r>
            <a:br>
              <a:rPr lang="en-US" altLang="ko-KR" sz="14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병합한 </a:t>
            </a:r>
            <a:r>
              <a:rPr lang="en-US" altLang="ko-KR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dev</a:t>
            </a: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개인 브런치에 배포</a:t>
            </a:r>
            <a:br>
              <a:rPr lang="en-US" altLang="ko-KR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 </a:t>
            </a:r>
            <a:r>
              <a:rPr lang="ko-KR" altLang="en-US" sz="1200" kern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작업물</a:t>
            </a: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버그 전달</a:t>
            </a: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15D62084-9E97-2C8C-132F-DCEA3FA55C8F}"/>
              </a:ext>
            </a:extLst>
          </p:cNvPr>
          <p:cNvSpPr/>
          <p:nvPr/>
        </p:nvSpPr>
        <p:spPr>
          <a:xfrm>
            <a:off x="274537" y="5985814"/>
            <a:ext cx="2306029" cy="61255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400" b="1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</a:t>
            </a:r>
            <a:br>
              <a:rPr lang="en-US" altLang="ko-KR" sz="14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버그 수정</a:t>
            </a:r>
            <a:br>
              <a:rPr lang="en-US" altLang="ko-KR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1200" kern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작업 재개</a:t>
            </a:r>
          </a:p>
        </p:txBody>
      </p: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A9A0D5AD-5615-B73F-B30D-B6B40517D589}"/>
              </a:ext>
            </a:extLst>
          </p:cNvPr>
          <p:cNvCxnSpPr>
            <a:cxnSpLocks/>
            <a:stCxn id="68" idx="3"/>
            <a:endCxn id="69" idx="1"/>
          </p:cNvCxnSpPr>
          <p:nvPr/>
        </p:nvCxnSpPr>
        <p:spPr>
          <a:xfrm>
            <a:off x="2580567" y="5435773"/>
            <a:ext cx="348199" cy="0"/>
          </a:xfrm>
          <a:prstGeom prst="straightConnector1">
            <a:avLst/>
          </a:prstGeom>
          <a:ln w="19050">
            <a:solidFill>
              <a:srgbClr val="72BF3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1FB38551-FD12-22EC-0B1C-085811D3193F}"/>
              </a:ext>
            </a:extLst>
          </p:cNvPr>
          <p:cNvCxnSpPr>
            <a:cxnSpLocks/>
            <a:stCxn id="69" idx="3"/>
            <a:endCxn id="71" idx="1"/>
          </p:cNvCxnSpPr>
          <p:nvPr/>
        </p:nvCxnSpPr>
        <p:spPr>
          <a:xfrm flipV="1">
            <a:off x="5234795" y="5432676"/>
            <a:ext cx="348200" cy="3097"/>
          </a:xfrm>
          <a:prstGeom prst="straightConnector1">
            <a:avLst/>
          </a:prstGeom>
          <a:ln w="19050">
            <a:solidFill>
              <a:srgbClr val="72BF3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E59416D6-946E-04B0-EFF3-3E4F3EC2AE57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>
            <a:off x="6736010" y="5738952"/>
            <a:ext cx="0" cy="246862"/>
          </a:xfrm>
          <a:prstGeom prst="straightConnector1">
            <a:avLst/>
          </a:prstGeom>
          <a:ln w="19050">
            <a:solidFill>
              <a:srgbClr val="72BF3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EBCBA37C-58D8-2A82-259D-DE8D9A5C8E3F}"/>
              </a:ext>
            </a:extLst>
          </p:cNvPr>
          <p:cNvCxnSpPr>
            <a:cxnSpLocks/>
            <a:stCxn id="72" idx="1"/>
            <a:endCxn id="73" idx="3"/>
          </p:cNvCxnSpPr>
          <p:nvPr/>
        </p:nvCxnSpPr>
        <p:spPr>
          <a:xfrm flipH="1">
            <a:off x="5233751" y="6292090"/>
            <a:ext cx="349244" cy="0"/>
          </a:xfrm>
          <a:prstGeom prst="straightConnector1">
            <a:avLst/>
          </a:prstGeom>
          <a:ln w="19050">
            <a:solidFill>
              <a:srgbClr val="72BF3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E1328D1F-C78F-2DE7-7233-ACF0B4117FCF}"/>
              </a:ext>
            </a:extLst>
          </p:cNvPr>
          <p:cNvCxnSpPr>
            <a:cxnSpLocks/>
            <a:stCxn id="73" idx="1"/>
            <a:endCxn id="74" idx="3"/>
          </p:cNvCxnSpPr>
          <p:nvPr/>
        </p:nvCxnSpPr>
        <p:spPr>
          <a:xfrm flipH="1">
            <a:off x="2580566" y="6292090"/>
            <a:ext cx="348200" cy="0"/>
          </a:xfrm>
          <a:prstGeom prst="straightConnector1">
            <a:avLst/>
          </a:prstGeom>
          <a:ln w="19050">
            <a:solidFill>
              <a:srgbClr val="72BF3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C5D976C7-2B8B-9157-B88C-1F128F204E95}"/>
              </a:ext>
            </a:extLst>
          </p:cNvPr>
          <p:cNvCxnSpPr>
            <a:cxnSpLocks/>
            <a:stCxn id="74" idx="0"/>
            <a:endCxn id="68" idx="2"/>
          </p:cNvCxnSpPr>
          <p:nvPr/>
        </p:nvCxnSpPr>
        <p:spPr>
          <a:xfrm flipV="1">
            <a:off x="1427552" y="5742049"/>
            <a:ext cx="1" cy="243765"/>
          </a:xfrm>
          <a:prstGeom prst="straightConnector1">
            <a:avLst/>
          </a:prstGeom>
          <a:ln w="19050">
            <a:solidFill>
              <a:srgbClr val="72BF3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D2870487-3324-6E84-7579-528E35728801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1964101" y="2711772"/>
            <a:ext cx="628423" cy="0"/>
          </a:xfrm>
          <a:prstGeom prst="line">
            <a:avLst/>
          </a:prstGeom>
          <a:ln w="28575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3491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43773-CF1C-CBBC-F504-7C26E329E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7168FE6D-DC9E-6179-7532-ED676EE7A080}"/>
              </a:ext>
            </a:extLst>
          </p:cNvPr>
          <p:cNvCxnSpPr>
            <a:stCxn id="6" idx="1"/>
          </p:cNvCxnSpPr>
          <p:nvPr/>
        </p:nvCxnSpPr>
        <p:spPr>
          <a:xfrm flipH="1">
            <a:off x="1562100" y="1623233"/>
            <a:ext cx="4287258" cy="12782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14">
            <a:extLst>
              <a:ext uri="{FF2B5EF4-FFF2-40B4-BE49-F238E27FC236}">
                <a16:creationId xmlns:a16="http://schemas.microsoft.com/office/drawing/2014/main" id="{492842BB-A5FF-8EB0-509A-0C3DD6E651AF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일정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0FF8E03-E83B-ED14-03CF-59D79CF95E3E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FA5126DE-B5F0-1E3F-6DED-12319A2C7366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35450265-D233-B419-6264-07A4AC02604B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3F27DE4-1C48-7E3E-2589-C19D339EECF8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6CDD6AD9-E350-92E8-35D5-C9891FC02DD2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3667A5F-4D42-BEA5-0CDF-614B7A2394CF}"/>
              </a:ext>
            </a:extLst>
          </p:cNvPr>
          <p:cNvSpPr/>
          <p:nvPr/>
        </p:nvSpPr>
        <p:spPr>
          <a:xfrm rot="16200000">
            <a:off x="3576000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05D8D62-98EA-4AD1-CCAD-69F55B719C45}"/>
              </a:ext>
            </a:extLst>
          </p:cNvPr>
          <p:cNvSpPr/>
          <p:nvPr/>
        </p:nvSpPr>
        <p:spPr>
          <a:xfrm>
            <a:off x="5849358" y="1376592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1D726B2-F727-CAF2-FF2A-9272639869CC}"/>
              </a:ext>
            </a:extLst>
          </p:cNvPr>
          <p:cNvSpPr/>
          <p:nvPr/>
        </p:nvSpPr>
        <p:spPr>
          <a:xfrm>
            <a:off x="5849358" y="5325495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37E6F23-D16F-99CF-88BE-E6C05CF2FAA4}"/>
              </a:ext>
            </a:extLst>
          </p:cNvPr>
          <p:cNvSpPr/>
          <p:nvPr/>
        </p:nvSpPr>
        <p:spPr>
          <a:xfrm>
            <a:off x="5849358" y="4534492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FDA2F84-63B6-43E5-ED04-5984A4F032BE}"/>
              </a:ext>
            </a:extLst>
          </p:cNvPr>
          <p:cNvSpPr/>
          <p:nvPr/>
        </p:nvSpPr>
        <p:spPr>
          <a:xfrm>
            <a:off x="5849358" y="3745855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32EFF60E-3068-674A-72D1-3DBE7C65D6DC}"/>
              </a:ext>
            </a:extLst>
          </p:cNvPr>
          <p:cNvSpPr/>
          <p:nvPr/>
        </p:nvSpPr>
        <p:spPr>
          <a:xfrm>
            <a:off x="5849358" y="295721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7B61EF5F-38B5-82BD-01FA-DFF9EBC7D481}"/>
              </a:ext>
            </a:extLst>
          </p:cNvPr>
          <p:cNvSpPr/>
          <p:nvPr/>
        </p:nvSpPr>
        <p:spPr>
          <a:xfrm>
            <a:off x="5849358" y="2168581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7AE61950-279B-8F9E-6AE5-C673038C0493}"/>
              </a:ext>
            </a:extLst>
          </p:cNvPr>
          <p:cNvSpPr/>
          <p:nvPr/>
        </p:nvSpPr>
        <p:spPr>
          <a:xfrm>
            <a:off x="579268" y="1366316"/>
            <a:ext cx="4690822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아이디어 회의 및 아이디어 채택</a:t>
            </a:r>
            <a:endParaRPr lang="en-US" altLang="ko-KR" sz="1600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(2025-01-15 ~ 2025-01-17)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75CE2A7-53F2-D4B9-9375-6FC0662EAD05}"/>
              </a:ext>
            </a:extLst>
          </p:cNvPr>
          <p:cNvSpPr/>
          <p:nvPr/>
        </p:nvSpPr>
        <p:spPr>
          <a:xfrm>
            <a:off x="579268" y="2853840"/>
            <a:ext cx="4690822" cy="61293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 구현</a:t>
            </a:r>
            <a:b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(2025-01-22 ~ 2025-01-24 / 2025-02-03 ~ 2025-02-10)</a:t>
            </a:r>
            <a:endParaRPr lang="en-US" altLang="ko-KR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05B76BE6-4161-6E5F-ADA0-853E76B91B6E}"/>
              </a:ext>
            </a:extLst>
          </p:cNvPr>
          <p:cNvSpPr/>
          <p:nvPr/>
        </p:nvSpPr>
        <p:spPr>
          <a:xfrm>
            <a:off x="6921908" y="3645624"/>
            <a:ext cx="4690822" cy="61293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테스트 및 버그 수정</a:t>
            </a:r>
            <a:b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(2025-02-10 ~ 2025-02-11)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919CAC00-A6DD-15DD-02F1-D02484222DDE}"/>
              </a:ext>
            </a:extLst>
          </p:cNvPr>
          <p:cNvSpPr/>
          <p:nvPr/>
        </p:nvSpPr>
        <p:spPr>
          <a:xfrm>
            <a:off x="579268" y="4478704"/>
            <a:ext cx="4690822" cy="5788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CSS </a:t>
            </a:r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적용</a:t>
            </a:r>
            <a:b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(2025-02-11 ~ 2025-02-14)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E13A9BF3-CDC9-70DB-4389-BE47BCDD1553}"/>
              </a:ext>
            </a:extLst>
          </p:cNvPr>
          <p:cNvSpPr/>
          <p:nvPr/>
        </p:nvSpPr>
        <p:spPr>
          <a:xfrm>
            <a:off x="6921908" y="5292099"/>
            <a:ext cx="4690822" cy="5618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배포</a:t>
            </a:r>
            <a:b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(2025-02-14~)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E6CCC7C8-B806-5C73-F875-EEB546AFB160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6342640" y="2415222"/>
            <a:ext cx="4457440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876517C0-3D5D-B2EB-E1DD-60B4D3C77604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904240" y="3203859"/>
            <a:ext cx="4945118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2B8EDA7C-B037-F879-21A9-757269FA005C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6342640" y="3992496"/>
            <a:ext cx="3944360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371C58A8-40FA-E4B2-F413-87FE61510432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1905000" y="4781133"/>
            <a:ext cx="3944358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E0D4EA9A-FC7C-88FD-EE99-02799CFF669D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342640" y="5572136"/>
            <a:ext cx="3487160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C75426B-012E-F947-4F65-FC6B535B4166}"/>
              </a:ext>
            </a:extLst>
          </p:cNvPr>
          <p:cNvSpPr txBox="1"/>
          <p:nvPr/>
        </p:nvSpPr>
        <p:spPr>
          <a:xfrm>
            <a:off x="579267" y="1892932"/>
            <a:ext cx="46908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주제에 대한 아이디어 회의 및 채택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3B686F-DF82-12C2-15F7-7CB88D5C193F}"/>
              </a:ext>
            </a:extLst>
          </p:cNvPr>
          <p:cNvSpPr txBox="1"/>
          <p:nvPr/>
        </p:nvSpPr>
        <p:spPr>
          <a:xfrm>
            <a:off x="579267" y="3465495"/>
            <a:ext cx="46908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분석한 필수 기능을 먼저 구현한 후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b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부가적인 기능을 구현</a:t>
            </a:r>
            <a:r>
              <a:rPr lang="en-US" altLang="ko-KR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기본적인 </a:t>
            </a:r>
            <a:r>
              <a:rPr lang="en-US" altLang="ko-KR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CSS </a:t>
            </a:r>
            <a:r>
              <a:rPr lang="ko-KR" altLang="en-US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설정 포함</a:t>
            </a:r>
            <a:r>
              <a:rPr lang="en-US" altLang="ko-KR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2D5630-8D76-3D5F-19D0-CD96111C5B8A}"/>
              </a:ext>
            </a:extLst>
          </p:cNvPr>
          <p:cNvSpPr txBox="1"/>
          <p:nvPr/>
        </p:nvSpPr>
        <p:spPr>
          <a:xfrm>
            <a:off x="579266" y="5055848"/>
            <a:ext cx="46908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기능만 구현되어 있는 상태에서 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CSS</a:t>
            </a: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 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Bootstrap</a:t>
            </a: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사용하여 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UI </a:t>
            </a: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설정</a:t>
            </a:r>
            <a:endParaRPr lang="ko-KR" altLang="en-US" sz="1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0ADD4B2-F8C2-AD3A-F420-326DF9A6176C}"/>
              </a:ext>
            </a:extLst>
          </p:cNvPr>
          <p:cNvSpPr txBox="1"/>
          <p:nvPr/>
        </p:nvSpPr>
        <p:spPr>
          <a:xfrm>
            <a:off x="6921906" y="4263311"/>
            <a:ext cx="46908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구현된 기능들을 병합하여 테스트를 한 후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b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버그가 발생하였을 경우 해당 코드를 수정</a:t>
            </a:r>
            <a:endParaRPr lang="ko-KR" altLang="en-US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F09A316-4B11-8D86-F669-C793CCE6FF61}"/>
              </a:ext>
            </a:extLst>
          </p:cNvPr>
          <p:cNvSpPr txBox="1"/>
          <p:nvPr/>
        </p:nvSpPr>
        <p:spPr>
          <a:xfrm>
            <a:off x="6921906" y="5853955"/>
            <a:ext cx="46908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Tomcat </a:t>
            </a: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서버를 활용하여 배포 진행</a:t>
            </a:r>
            <a:endParaRPr lang="en-US" altLang="ko-KR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상시 운영되는 서비스가 아니며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서버를 실행해야</a:t>
            </a:r>
            <a:b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접근 가능</a:t>
            </a:r>
            <a:endParaRPr lang="ko-KR" altLang="en-US" sz="1600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4F48A80C-F23C-78F6-6450-6115F2F5B52B}"/>
              </a:ext>
            </a:extLst>
          </p:cNvPr>
          <p:cNvSpPr/>
          <p:nvPr/>
        </p:nvSpPr>
        <p:spPr>
          <a:xfrm>
            <a:off x="6921908" y="2057992"/>
            <a:ext cx="4690822" cy="61293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</a:t>
            </a:r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데이터베이스 분석 및 설계</a:t>
            </a:r>
            <a:b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(2025-01-20 ~ 2025-01-21)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5BEBC8C-C922-E32B-8367-E234BF82388C}"/>
              </a:ext>
            </a:extLst>
          </p:cNvPr>
          <p:cNvSpPr txBox="1"/>
          <p:nvPr/>
        </p:nvSpPr>
        <p:spPr>
          <a:xfrm>
            <a:off x="6921908" y="2670926"/>
            <a:ext cx="46908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필수 기능 분석 및 데이터베이스 설계 진행</a:t>
            </a:r>
            <a:endParaRPr lang="ko-KR" altLang="en-US" sz="1600" dirty="0"/>
          </a:p>
        </p:txBody>
      </p:sp>
      <p:cxnSp>
        <p:nvCxnSpPr>
          <p:cNvPr id="30" name="연결선: 구부러짐 29">
            <a:extLst>
              <a:ext uri="{FF2B5EF4-FFF2-40B4-BE49-F238E27FC236}">
                <a16:creationId xmlns:a16="http://schemas.microsoft.com/office/drawing/2014/main" id="{DEA3F4B7-9F38-938C-A86C-4DACBF406E17}"/>
              </a:ext>
            </a:extLst>
          </p:cNvPr>
          <p:cNvCxnSpPr>
            <a:cxnSpLocks/>
            <a:stCxn id="12" idx="1"/>
            <a:endCxn id="13" idx="1"/>
          </p:cNvCxnSpPr>
          <p:nvPr/>
        </p:nvCxnSpPr>
        <p:spPr>
          <a:xfrm rot="10800000">
            <a:off x="5849358" y="3203860"/>
            <a:ext cx="12700" cy="788637"/>
          </a:xfrm>
          <a:prstGeom prst="curvedConnector3">
            <a:avLst>
              <a:gd name="adj1" fmla="val 180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구부러짐 30">
            <a:extLst>
              <a:ext uri="{FF2B5EF4-FFF2-40B4-BE49-F238E27FC236}">
                <a16:creationId xmlns:a16="http://schemas.microsoft.com/office/drawing/2014/main" id="{9BC96BAF-5505-D203-EE9D-3FE533584DCD}"/>
              </a:ext>
            </a:extLst>
          </p:cNvPr>
          <p:cNvCxnSpPr>
            <a:cxnSpLocks/>
            <a:stCxn id="13" idx="3"/>
            <a:endCxn id="12" idx="3"/>
          </p:cNvCxnSpPr>
          <p:nvPr/>
        </p:nvCxnSpPr>
        <p:spPr>
          <a:xfrm>
            <a:off x="6342640" y="3203859"/>
            <a:ext cx="12700" cy="788637"/>
          </a:xfrm>
          <a:prstGeom prst="curvedConnector3">
            <a:avLst>
              <a:gd name="adj1" fmla="val 180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667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B6538C-0C1C-20D0-4AB1-9329BC46B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B4895A0-8157-F3CB-58C0-5694A8FFD028}"/>
              </a:ext>
            </a:extLst>
          </p:cNvPr>
          <p:cNvSpPr/>
          <p:nvPr/>
        </p:nvSpPr>
        <p:spPr>
          <a:xfrm flipH="1">
            <a:off x="1248697" y="1147872"/>
            <a:ext cx="2853708" cy="5278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rtlCol="0" anchor="t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아이디어 회의 및 아이디어 채택</a:t>
            </a:r>
            <a:endParaRPr lang="en-US" altLang="ko-KR" sz="1600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(2025-01-15 ~ 2025-01-17)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24861CDC-5732-7A1A-31CA-472180E9B06F}"/>
              </a:ext>
            </a:extLst>
          </p:cNvPr>
          <p:cNvSpPr txBox="1"/>
          <p:nvPr/>
        </p:nvSpPr>
        <p:spPr>
          <a:xfrm>
            <a:off x="3881120" y="270510"/>
            <a:ext cx="442976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세부 프로세스</a:t>
            </a:r>
            <a:endParaRPr lang="en-US" sz="2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D39E6D4-A188-F0C2-AEE3-12EC5CBADC59}"/>
              </a:ext>
            </a:extLst>
          </p:cNvPr>
          <p:cNvGrpSpPr/>
          <p:nvPr/>
        </p:nvGrpSpPr>
        <p:grpSpPr>
          <a:xfrm>
            <a:off x="401320" y="186178"/>
            <a:ext cx="635000" cy="635000"/>
            <a:chOff x="401320" y="105410"/>
            <a:chExt cx="635000" cy="63500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D568B44-D40E-53B2-B6FD-240FC91F5ECF}"/>
                </a:ext>
              </a:extLst>
            </p:cNvPr>
            <p:cNvSpPr/>
            <p:nvPr/>
          </p:nvSpPr>
          <p:spPr>
            <a:xfrm>
              <a:off x="401320" y="105410"/>
              <a:ext cx="635000" cy="635000"/>
            </a:xfrm>
            <a:prstGeom prst="ellipse">
              <a:avLst/>
            </a:prstGeom>
            <a:solidFill>
              <a:srgbClr val="72BF3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2CFF23F9-D977-4896-9EBA-DAE706C36005}"/>
                </a:ext>
              </a:extLst>
            </p:cNvPr>
            <p:cNvSpPr txBox="1"/>
            <p:nvPr/>
          </p:nvSpPr>
          <p:spPr>
            <a:xfrm>
              <a:off x="484873" y="266945"/>
              <a:ext cx="467895" cy="311930"/>
            </a:xfrm>
            <a:prstGeom prst="rect">
              <a:avLst/>
            </a:prstGeom>
          </p:spPr>
          <p:txBody>
            <a:bodyPr lIns="0" tIns="0" rIns="0" bIns="0" rtlCol="0" anchor="ctr" anchorCtr="0"/>
            <a:lstStyle/>
            <a:p>
              <a:pPr lvl="0" algn="ctr">
                <a:lnSpc>
                  <a:spcPct val="99600"/>
                </a:lnSpc>
              </a:pPr>
              <a:r>
                <a:rPr lang="en-US" b="0" i="0" u="none" strike="noStrike" dirty="0">
                  <a:solidFill>
                    <a:srgbClr val="FFFFFF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#05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DEAB5B4-16E3-29F4-A82E-8575E2940771}"/>
              </a:ext>
            </a:extLst>
          </p:cNvPr>
          <p:cNvSpPr/>
          <p:nvPr/>
        </p:nvSpPr>
        <p:spPr>
          <a:xfrm>
            <a:off x="198120" y="901945"/>
            <a:ext cx="11795760" cy="45719"/>
          </a:xfrm>
          <a:prstGeom prst="rect">
            <a:avLst/>
          </a:prstGeom>
          <a:solidFill>
            <a:srgbClr val="72BF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DBA1301C-EE30-57B6-7A18-6FE284258056}"/>
              </a:ext>
            </a:extLst>
          </p:cNvPr>
          <p:cNvSpPr txBox="1"/>
          <p:nvPr/>
        </p:nvSpPr>
        <p:spPr>
          <a:xfrm>
            <a:off x="1119873" y="368993"/>
            <a:ext cx="2160000" cy="276999"/>
          </a:xfrm>
          <a:prstGeom prst="rect">
            <a:avLst/>
          </a:prstGeom>
        </p:spPr>
        <p:txBody>
          <a:bodyPr lIns="0" tIns="0" rIns="0" bIns="0" rtlCol="0" anchor="ctr">
            <a:noAutofit/>
          </a:bodyPr>
          <a:lstStyle/>
          <a:p>
            <a:pPr lvl="0">
              <a:lnSpc>
                <a:spcPct val="996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프로세스</a:t>
            </a:r>
            <a:endParaRPr lang="en-US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9E9A2A8-5DAE-C2A2-6F5A-170747074350}"/>
              </a:ext>
            </a:extLst>
          </p:cNvPr>
          <p:cNvSpPr/>
          <p:nvPr/>
        </p:nvSpPr>
        <p:spPr>
          <a:xfrm rot="16200000">
            <a:off x="-1590092" y="3623970"/>
            <a:ext cx="5040000" cy="45720"/>
          </a:xfrm>
          <a:prstGeom prst="rect">
            <a:avLst/>
          </a:prstGeom>
          <a:solidFill>
            <a:srgbClr val="93D1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A0BB643A-A1EC-C20A-477A-E608D61927D8}"/>
              </a:ext>
            </a:extLst>
          </p:cNvPr>
          <p:cNvCxnSpPr>
            <a:cxnSpLocks/>
            <a:endCxn id="4" idx="1"/>
          </p:cNvCxnSpPr>
          <p:nvPr/>
        </p:nvCxnSpPr>
        <p:spPr>
          <a:xfrm flipH="1">
            <a:off x="1176549" y="1424453"/>
            <a:ext cx="2835012" cy="0"/>
          </a:xfrm>
          <a:prstGeom prst="line">
            <a:avLst/>
          </a:prstGeom>
          <a:ln w="19050">
            <a:solidFill>
              <a:srgbClr val="72BF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A2ED440-1FD3-07B8-77FC-8CE9D97E30DD}"/>
              </a:ext>
            </a:extLst>
          </p:cNvPr>
          <p:cNvSpPr/>
          <p:nvPr/>
        </p:nvSpPr>
        <p:spPr>
          <a:xfrm flipH="1">
            <a:off x="683267" y="1177812"/>
            <a:ext cx="493282" cy="493282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72BF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FB109BCD-6B77-FF73-0A40-6D66F1310B60}"/>
              </a:ext>
            </a:extLst>
          </p:cNvPr>
          <p:cNvSpPr/>
          <p:nvPr/>
        </p:nvSpPr>
        <p:spPr>
          <a:xfrm>
            <a:off x="683267" y="5603358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58C51EA-724A-98BF-87CC-AC22F1E8E1B3}"/>
              </a:ext>
            </a:extLst>
          </p:cNvPr>
          <p:cNvSpPr/>
          <p:nvPr/>
        </p:nvSpPr>
        <p:spPr>
          <a:xfrm>
            <a:off x="683267" y="5039886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6F7693E-DFD8-03B4-4D90-80A7AEA6C9DA}"/>
              </a:ext>
            </a:extLst>
          </p:cNvPr>
          <p:cNvSpPr/>
          <p:nvPr/>
        </p:nvSpPr>
        <p:spPr>
          <a:xfrm>
            <a:off x="683267" y="4476414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51D7E710-AD67-B324-E9AD-CCBD1BEF313D}"/>
              </a:ext>
            </a:extLst>
          </p:cNvPr>
          <p:cNvSpPr/>
          <p:nvPr/>
        </p:nvSpPr>
        <p:spPr>
          <a:xfrm>
            <a:off x="683267" y="3912942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B03DA90-210F-9AD2-4A7D-378E4A0534A7}"/>
              </a:ext>
            </a:extLst>
          </p:cNvPr>
          <p:cNvSpPr/>
          <p:nvPr/>
        </p:nvSpPr>
        <p:spPr>
          <a:xfrm>
            <a:off x="683267" y="3351247"/>
            <a:ext cx="493282" cy="493282"/>
          </a:xfrm>
          <a:prstGeom prst="roundRect">
            <a:avLst/>
          </a:prstGeom>
          <a:solidFill>
            <a:srgbClr val="93D1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C27188EF-514F-E47C-81BB-F7E02DA7A6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1160988"/>
              </p:ext>
            </p:extLst>
          </p:nvPr>
        </p:nvGraphicFramePr>
        <p:xfrm>
          <a:off x="2346632" y="1763952"/>
          <a:ext cx="8506897" cy="21334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4815">
                  <a:extLst>
                    <a:ext uri="{9D8B030D-6E8A-4147-A177-3AD203B41FA5}">
                      <a16:colId xmlns:a16="http://schemas.microsoft.com/office/drawing/2014/main" val="1738083446"/>
                    </a:ext>
                  </a:extLst>
                </a:gridCol>
                <a:gridCol w="3696041">
                  <a:extLst>
                    <a:ext uri="{9D8B030D-6E8A-4147-A177-3AD203B41FA5}">
                      <a16:colId xmlns:a16="http://schemas.microsoft.com/office/drawing/2014/main" val="3094055769"/>
                    </a:ext>
                  </a:extLst>
                </a:gridCol>
                <a:gridCol w="3696041">
                  <a:extLst>
                    <a:ext uri="{9D8B030D-6E8A-4147-A177-3AD203B41FA5}">
                      <a16:colId xmlns:a16="http://schemas.microsoft.com/office/drawing/2014/main" val="358500791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1.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아이디어 도출 과정</a:t>
                      </a:r>
                    </a:p>
                  </a:txBody>
                  <a:tcPr marL="3600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0910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크리에이터 프리랜서 구인구직 사이트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러닝 커뮤니티 </a:t>
                      </a:r>
                      <a:r>
                        <a:rPr lang="en-US" altLang="ko-KR" sz="1400" b="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400" b="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채택된 아이디어</a:t>
                      </a:r>
                      <a:r>
                        <a:rPr lang="en-US" altLang="ko-KR" sz="1400" b="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400" b="0" i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074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타겟 사용자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유튜브 편집자</a:t>
                      </a:r>
                      <a:r>
                        <a:rPr lang="en-US" altLang="ko-KR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썸네일러</a:t>
                      </a:r>
                      <a:r>
                        <a:rPr lang="en-US" altLang="ko-KR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영상 디자이너 등 </a:t>
                      </a:r>
                      <a:br>
                        <a:rPr lang="en-US" altLang="ko-KR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크리에이터 관련 프리랜서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러닝</a:t>
                      </a:r>
                      <a:r>
                        <a:rPr lang="en-US" altLang="ko-KR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조깅</a:t>
                      </a:r>
                      <a:r>
                        <a:rPr lang="en-US" altLang="ko-KR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마라톤</a:t>
                      </a:r>
                      <a:r>
                        <a:rPr lang="en-US" altLang="ko-KR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트레일러닝</a:t>
                      </a: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등</a:t>
                      </a:r>
                      <a:r>
                        <a:rPr lang="en-US" altLang="ko-KR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을 즐기는 개인 및 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1986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핵심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프리랜서의 이력서 및 포트폴리오 등록</a:t>
                      </a:r>
                      <a:endParaRPr lang="en-US" altLang="ko-KR" sz="11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클라이언트</a:t>
                      </a:r>
                      <a:r>
                        <a:rPr lang="en-US" altLang="ko-KR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구인자</a:t>
                      </a:r>
                      <a:r>
                        <a:rPr lang="en-US" altLang="ko-KR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프리랜서를 연결하는 매칭 시스템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러너들이 팀을 만들고 함께 훈련 및 이벤트 참여</a:t>
                      </a:r>
                      <a:endParaRPr lang="en-US" altLang="ko-KR" sz="11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모집 및 신청</a:t>
                      </a:r>
                      <a:endParaRPr lang="en-US" altLang="ko-KR" sz="11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러닝 코스 공유 및 추천 시스템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337862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989F8042-B309-067F-F954-C194D0C6AF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0482978"/>
              </p:ext>
            </p:extLst>
          </p:nvPr>
        </p:nvGraphicFramePr>
        <p:xfrm>
          <a:off x="2346631" y="3966555"/>
          <a:ext cx="8506897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4815">
                  <a:extLst>
                    <a:ext uri="{9D8B030D-6E8A-4147-A177-3AD203B41FA5}">
                      <a16:colId xmlns:a16="http://schemas.microsoft.com/office/drawing/2014/main" val="1738083446"/>
                    </a:ext>
                  </a:extLst>
                </a:gridCol>
                <a:gridCol w="3696041">
                  <a:extLst>
                    <a:ext uri="{9D8B030D-6E8A-4147-A177-3AD203B41FA5}">
                      <a16:colId xmlns:a16="http://schemas.microsoft.com/office/drawing/2014/main" val="3094055769"/>
                    </a:ext>
                  </a:extLst>
                </a:gridCol>
                <a:gridCol w="3696041">
                  <a:extLst>
                    <a:ext uri="{9D8B030D-6E8A-4147-A177-3AD203B41FA5}">
                      <a16:colId xmlns:a16="http://schemas.microsoft.com/office/drawing/2014/main" val="358500791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2.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아이디어 비교 및 평가</a:t>
                      </a:r>
                    </a:p>
                  </a:txBody>
                  <a:tcPr marL="3600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0910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크리에이터 프리랜서 구인구직 사이트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러닝 커뮤니티 </a:t>
                      </a:r>
                      <a:r>
                        <a:rPr lang="en-US" altLang="ko-KR" sz="1400" b="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400" b="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채택된 아이디어</a:t>
                      </a:r>
                      <a:r>
                        <a:rPr lang="en-US" altLang="ko-KR" sz="1400" b="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400" b="0" i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D1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074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흥미도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보통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높음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1986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기능 확장성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일반적인 구인구직 기능과 유사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팀 관련 추가 기능 및 커뮤니티 확장 가능성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3378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시장 경쟁력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크몽</a:t>
                      </a:r>
                      <a:r>
                        <a:rPr lang="en-US" altLang="ko-KR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프리랜서코리아</a:t>
                      </a: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등 선발자들 다수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러닝 관련 앱은 있지만</a:t>
                      </a:r>
                      <a:r>
                        <a:rPr lang="en-US" altLang="ko-KR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커뮤니티 중심 플랫폼은 부족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8501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 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특정 직군 대상이라 사용자 확보에 한정적일 수 있음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상대적으로 대중적인 활동이라 사용자 확보에 유리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842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운영 난이도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개인정보 관리를 위한 보호 부담이 있음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사용자의 자발적인 소통이 많아 상대적으로 관리 부담이 적음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794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879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3986</Words>
  <Application>Microsoft Office PowerPoint</Application>
  <PresentationFormat>와이드스크린</PresentationFormat>
  <Paragraphs>722</Paragraphs>
  <Slides>54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54</vt:i4>
      </vt:variant>
    </vt:vector>
  </HeadingPairs>
  <TitlesOfParts>
    <vt:vector size="60" baseType="lpstr">
      <vt:lpstr>나눔스퀘어</vt:lpstr>
      <vt:lpstr>나눔스퀘어 Bold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ezhae</dc:creator>
  <cp:lastModifiedBy>ezhae</cp:lastModifiedBy>
  <cp:revision>117</cp:revision>
  <dcterms:created xsi:type="dcterms:W3CDTF">2025-02-13T04:51:50Z</dcterms:created>
  <dcterms:modified xsi:type="dcterms:W3CDTF">2025-02-16T09:04:15Z</dcterms:modified>
</cp:coreProperties>
</file>

<file path=docProps/thumbnail.jpeg>
</file>